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Default Extension="wmf" ContentType="image/x-wmf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791" r:id="rId1"/>
  </p:sldMasterIdLst>
  <p:notesMasterIdLst>
    <p:notesMasterId r:id="rId28"/>
  </p:notesMasterIdLst>
  <p:handoutMasterIdLst>
    <p:handoutMasterId r:id="rId29"/>
  </p:handoutMasterIdLst>
  <p:sldIdLst>
    <p:sldId id="561" r:id="rId2"/>
    <p:sldId id="335" r:id="rId3"/>
    <p:sldId id="536" r:id="rId4"/>
    <p:sldId id="580" r:id="rId5"/>
    <p:sldId id="565" r:id="rId6"/>
    <p:sldId id="562" r:id="rId7"/>
    <p:sldId id="577" r:id="rId8"/>
    <p:sldId id="582" r:id="rId9"/>
    <p:sldId id="576" r:id="rId10"/>
    <p:sldId id="585" r:id="rId11"/>
    <p:sldId id="554" r:id="rId12"/>
    <p:sldId id="590" r:id="rId13"/>
    <p:sldId id="555" r:id="rId14"/>
    <p:sldId id="558" r:id="rId15"/>
    <p:sldId id="588" r:id="rId16"/>
    <p:sldId id="563" r:id="rId17"/>
    <p:sldId id="560" r:id="rId18"/>
    <p:sldId id="583" r:id="rId19"/>
    <p:sldId id="581" r:id="rId20"/>
    <p:sldId id="578" r:id="rId21"/>
    <p:sldId id="584" r:id="rId22"/>
    <p:sldId id="589" r:id="rId23"/>
    <p:sldId id="553" r:id="rId24"/>
    <p:sldId id="574" r:id="rId25"/>
    <p:sldId id="564" r:id="rId26"/>
    <p:sldId id="575" r:id="rId27"/>
  </p:sldIdLst>
  <p:sldSz cx="9144000" cy="6858000" type="screen4x3"/>
  <p:notesSz cx="7086600" cy="9372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Fink-Heavy" pitchFamily="-48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clrMode="bw" frameSlides="1"/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680BA9"/>
    <a:srgbClr val="FF6600"/>
    <a:srgbClr val="E1CC12"/>
    <a:srgbClr val="FDFFAA"/>
    <a:srgbClr val="FDFFD2"/>
    <a:srgbClr val="D0A835"/>
    <a:srgbClr val="52BA20"/>
    <a:srgbClr val="C9403E"/>
    <a:srgbClr val="4848D9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6651" autoAdjust="0"/>
    <p:restoredTop sz="85147" autoAdjust="0"/>
  </p:normalViewPr>
  <p:slideViewPr>
    <p:cSldViewPr>
      <p:cViewPr varScale="1">
        <p:scale>
          <a:sx n="86" d="100"/>
          <a:sy n="86" d="100"/>
        </p:scale>
        <p:origin x="-9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576" y="-120"/>
      </p:cViewPr>
      <p:guideLst>
        <p:guide orient="horz" pos="2952"/>
        <p:guide pos="223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notesMaster" Target="notesMasters/notesMaster1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23DBD185-E2D8-7C47-9E91-A3571B571E29}" type="datetimeFigureOut">
              <a:rPr lang="en-US" smtClean="0"/>
              <a:pPr/>
              <a:t>6/13/11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3BB6F43B-90CB-8C4F-9A07-6C27790300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1659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574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3263"/>
            <a:ext cx="4686300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880" y="4451985"/>
            <a:ext cx="519684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397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5740" y="890397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8" charset="0"/>
                <a:ea typeface="ヒラギノ角ゴ Pro W3" pitchFamily="-108" charset="-128"/>
                <a:cs typeface="ヒラギノ角ゴ Pro W3" pitchFamily="-108" charset="-128"/>
              </a:defRPr>
            </a:lvl1pPr>
          </a:lstStyle>
          <a:p>
            <a:pPr>
              <a:defRPr/>
            </a:pPr>
            <a:fld id="{AADE8072-4349-3448-BEFE-3B796E647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139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08" charset="-128"/>
        <a:cs typeface="ヒラギノ角ゴ Pro W3" pitchFamily="-10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1pPr>
            <a:lvl2pPr marL="37928224" indent="-37471066"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2pPr>
            <a:lvl3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3pPr>
            <a:lvl4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4pPr>
            <a:lvl5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5pPr>
            <a:lvl6pPr marL="45715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6pPr>
            <a:lvl7pPr marL="914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7pPr>
            <a:lvl8pPr marL="13714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8pPr>
            <a:lvl9pPr marL="18286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9pPr>
          </a:lstStyle>
          <a:p>
            <a:r>
              <a:rPr lang="en-US" sz="1200">
                <a:latin typeface="Times" pitchFamily="-108" charset="0"/>
              </a:rPr>
              <a:t>April 19, 2001</a:t>
            </a: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1pPr>
            <a:lvl2pPr marL="37928224" indent="-37471066"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2pPr>
            <a:lvl3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3pPr>
            <a:lvl4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4pPr>
            <a:lvl5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5pPr>
            <a:lvl6pPr marL="45715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6pPr>
            <a:lvl7pPr marL="914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7pPr>
            <a:lvl8pPr marL="13714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8pPr>
            <a:lvl9pPr marL="18286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9pPr>
          </a:lstStyle>
          <a:p>
            <a:r>
              <a:rPr lang="en-US" sz="1200">
                <a:latin typeface="Times" pitchFamily="-108" charset="0"/>
              </a:rPr>
              <a:t>Making Meaning: Program Orientation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1pPr>
            <a:lvl2pPr marL="37928224" indent="-37471066"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2pPr>
            <a:lvl3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3pPr>
            <a:lvl4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4pPr>
            <a:lvl5pPr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5pPr>
            <a:lvl6pPr marL="45715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6pPr>
            <a:lvl7pPr marL="914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7pPr>
            <a:lvl8pPr marL="13714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8pPr>
            <a:lvl9pPr marL="18286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-108" charset="0"/>
                <a:ea typeface="ＭＳ Ｐゴシック" pitchFamily="-108" charset="-128"/>
              </a:defRPr>
            </a:lvl9pPr>
          </a:lstStyle>
          <a:p>
            <a:fld id="{7F996026-E7D1-4FF0-B018-450C5DE2C459}" type="slidenum">
              <a:rPr lang="en-US" sz="1200">
                <a:latin typeface="Times" pitchFamily="-108" charset="0"/>
              </a:rPr>
              <a:pPr/>
              <a:t>1</a:t>
            </a:fld>
            <a:endParaRPr lang="en-US" sz="1200">
              <a:latin typeface="Times" pitchFamily="-108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Times" pitchFamily="-108" charset="0"/>
              <a:ea typeface="ヒラギノ角ゴ Pro W3" pitchFamily="-10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B1DE-9D6F-5149-AFC7-6C0EA6C28E5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336" indent="-176336"/>
            <a:r>
              <a:rPr lang="en-US" dirty="0" smtClean="0"/>
              <a:t>Is there anything</a:t>
            </a:r>
            <a:r>
              <a:rPr lang="en-US" baseline="0" dirty="0" smtClean="0"/>
              <a:t> that we want to add based on our learning…</a:t>
            </a:r>
          </a:p>
          <a:p>
            <a:pPr marL="176336" indent="-176336"/>
            <a:endParaRPr lang="en-US" baseline="0" dirty="0" smtClean="0"/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do most of the talking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listen to the teacher and to each other respectfully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Students’ talk and work is on task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asks mostly open-ended questions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paces the lesson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8161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336" indent="-176336"/>
            <a:r>
              <a:rPr lang="en-US" dirty="0" smtClean="0"/>
              <a:t>Share – creat</a:t>
            </a:r>
            <a:r>
              <a:rPr lang="en-US" baseline="0" dirty="0" smtClean="0"/>
              <a:t>e list </a:t>
            </a:r>
          </a:p>
          <a:p>
            <a:pPr marL="176336" indent="-176336"/>
            <a:endParaRPr lang="en-US" baseline="0" dirty="0" smtClean="0"/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do most of the talking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listen to the teacher and to each other respectfully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Students’ talk and work is on task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asks mostly open-ended questions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paces the lesson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8161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April 19, 2001</a:t>
            </a:r>
          </a:p>
        </p:txBody>
      </p:sp>
      <p:sp>
        <p:nvSpPr>
          <p:cNvPr id="5120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Making Meaning: Program Orientation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615101-E916-7344-A31D-E439352F7533}" type="slidenum"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pPr/>
              <a:t>14</a:t>
            </a:fld>
            <a:endParaRPr lang="en-US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Number  off 1-3. Have participants move to tables with like #.</a:t>
            </a:r>
          </a:p>
          <a:p>
            <a:endParaRPr lang="en-US" baseline="0" dirty="0" smtClean="0">
              <a:latin typeface="Times" charset="0"/>
              <a:ea typeface="ヒラギノ角ゴ Pro W3" charset="-128"/>
              <a:cs typeface="ヒラギノ角ゴ Pro W3" charset="-128"/>
            </a:endParaRPr>
          </a:p>
          <a:p>
            <a:r>
              <a:rPr lang="en-US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Read section and mark places to discuss and share with table.</a:t>
            </a:r>
          </a:p>
          <a:p>
            <a:endParaRPr lang="en-US" baseline="0" dirty="0" smtClean="0">
              <a:latin typeface="Times" charset="0"/>
              <a:ea typeface="ヒラギノ角ゴ Pro W3" charset="-128"/>
              <a:cs typeface="ヒラギノ角ゴ Pro W3" charset="-128"/>
            </a:endParaRPr>
          </a:p>
          <a:p>
            <a:r>
              <a:rPr lang="en-US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Let participants know how long they have to read and mark places.</a:t>
            </a:r>
            <a:endParaRPr lang="en-US" dirty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April 19, 2001</a:t>
            </a:r>
          </a:p>
        </p:txBody>
      </p:sp>
      <p:sp>
        <p:nvSpPr>
          <p:cNvPr id="5120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Making Meaning: Program Orientation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615101-E916-7344-A31D-E439352F7533}" type="slidenum"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pPr/>
              <a:t>16</a:t>
            </a:fld>
            <a:endParaRPr lang="en-US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April 19, 2001</a:t>
            </a:r>
          </a:p>
        </p:txBody>
      </p:sp>
      <p:sp>
        <p:nvSpPr>
          <p:cNvPr id="5120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Making Meaning: Program Orientation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615101-E916-7344-A31D-E439352F7533}" type="slidenum"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pPr/>
              <a:t>17</a:t>
            </a:fld>
            <a:endParaRPr lang="en-US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These are some examples of the goals that are important to DSC…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59727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April 19, 2001</a:t>
            </a:r>
          </a:p>
        </p:txBody>
      </p:sp>
      <p:sp>
        <p:nvSpPr>
          <p:cNvPr id="5120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Making Meaning: Program Orientation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615101-E916-7344-A31D-E439352F7533}" type="slidenum"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pPr/>
              <a:t>19</a:t>
            </a:fld>
            <a:endParaRPr lang="en-US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aseline="0" dirty="0" smtClean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97476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336" indent="-176336"/>
            <a:r>
              <a:rPr lang="en-US" dirty="0" smtClean="0"/>
              <a:t>Is there anything</a:t>
            </a:r>
            <a:r>
              <a:rPr lang="en-US" baseline="0" dirty="0" smtClean="0"/>
              <a:t> that we want to add based on our learning…</a:t>
            </a:r>
          </a:p>
          <a:p>
            <a:pPr marL="176336" indent="-176336"/>
            <a:endParaRPr lang="en-US" baseline="0" dirty="0" smtClean="0"/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do most of the talking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listen to the teacher and to each other respectfully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Students’ talk and work is on task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asks mostly open-ended questions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paces the lesson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8161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  <a:ea typeface="ヒラギノ角ゴ Pro W3" charset="-128"/>
                <a:cs typeface="ヒラギノ角ゴ Pro W3" charset="-128"/>
              </a:rPr>
              <a:t>Making Meaning: Program Orientation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9DBF56-8A5B-644C-AE96-9A18DC2B6D2E}" type="slidenum">
              <a:rPr lang="en-US">
                <a:latin typeface="Arial" charset="0"/>
                <a:ea typeface="ヒラギノ角ゴ Pro W3" charset="-128"/>
                <a:cs typeface="ヒラギノ角ゴ Pro W3" charset="-128"/>
              </a:rPr>
              <a:pPr/>
              <a:t>2</a:t>
            </a:fld>
            <a:endParaRPr lang="en-US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46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200150" y="703263"/>
            <a:ext cx="4687888" cy="3514725"/>
          </a:xfrm>
          <a:solidFill>
            <a:srgbClr val="FFFFFF"/>
          </a:solidFill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i="0" dirty="0" smtClean="0">
                <a:latin typeface="Times" charset="0"/>
                <a:ea typeface="ヒラギノ角ゴ Pro W3" charset="-128"/>
                <a:cs typeface="ヒラギノ角ゴ Pro W3" charset="-128"/>
              </a:rPr>
              <a:t>DSC is a mission-driven non-profit</a:t>
            </a:r>
            <a:r>
              <a:rPr lang="en-US" i="0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 organization </a:t>
            </a:r>
            <a:r>
              <a:rPr lang="en-US" i="0" dirty="0" smtClean="0">
                <a:latin typeface="Times" charset="0"/>
                <a:ea typeface="ヒラギノ角ゴ Pro W3" charset="-128"/>
                <a:cs typeface="ヒラギノ角ゴ Pro W3" charset="-128"/>
              </a:rPr>
              <a:t>focused on helping children develop to their full potential by integrating their academic, social, ethical, and emotional development.</a:t>
            </a:r>
          </a:p>
          <a:p>
            <a:pPr eaLnBrk="1" hangingPunct="1"/>
            <a:r>
              <a:rPr lang="en-US" i="0" dirty="0" smtClean="0">
                <a:latin typeface="Times" charset="0"/>
                <a:ea typeface="ヒラギノ角ゴ Pro W3" charset="-128"/>
                <a:cs typeface="ヒラギノ角ゴ Pro W3" charset="-128"/>
              </a:rPr>
              <a:t>We have found that our mission is perfectly aligned with the collaboration skills students must develop to be successful in the 21</a:t>
            </a:r>
            <a:r>
              <a:rPr lang="en-US" i="0" baseline="30000" dirty="0" smtClean="0">
                <a:latin typeface="Times" charset="0"/>
                <a:ea typeface="ヒラギノ角ゴ Pro W3" charset="-128"/>
                <a:cs typeface="ヒラギノ角ゴ Pro W3" charset="-128"/>
              </a:rPr>
              <a:t>st</a:t>
            </a:r>
            <a:r>
              <a:rPr lang="en-US" i="0" dirty="0" smtClean="0">
                <a:latin typeface="Times" charset="0"/>
                <a:ea typeface="ヒラギノ角ゴ Pro W3" charset="-128"/>
                <a:cs typeface="ヒラギノ角ゴ Pro W3" charset="-128"/>
              </a:rPr>
              <a:t> century.</a:t>
            </a:r>
          </a:p>
          <a:p>
            <a:pPr eaLnBrk="1" hangingPunct="1"/>
            <a:endParaRPr lang="en-US" i="1" dirty="0" smtClean="0">
              <a:latin typeface="Times" charset="0"/>
              <a:ea typeface="ヒラギノ角ゴ Pro W3" charset="-128"/>
              <a:cs typeface="ヒラギノ角ゴ Pro W3" charset="-128"/>
            </a:endParaRPr>
          </a:p>
          <a:p>
            <a:pPr eaLnBrk="1" hangingPunct="1"/>
            <a:endParaRPr lang="en-US" i="1" dirty="0" smtClean="0">
              <a:latin typeface="Times" charset="0"/>
              <a:ea typeface="ヒラギノ角ゴ Pro W3" charset="-128"/>
              <a:cs typeface="ヒラギノ角ゴ Pro W3" charset="-128"/>
            </a:endParaRPr>
          </a:p>
          <a:p>
            <a:pPr eaLnBrk="1" hangingPunct="1"/>
            <a:endParaRPr lang="en-US" b="1" i="1" dirty="0" smtClean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336" indent="-176336"/>
            <a:r>
              <a:rPr lang="en-US" dirty="0" smtClean="0"/>
              <a:t>Share – creat</a:t>
            </a:r>
            <a:r>
              <a:rPr lang="en-US" baseline="0" dirty="0" smtClean="0"/>
              <a:t>e list </a:t>
            </a:r>
          </a:p>
          <a:p>
            <a:pPr marL="176336" indent="-176336"/>
            <a:endParaRPr lang="en-US" baseline="0" dirty="0" smtClean="0"/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do most of the talking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 listen to the teacher and to each other respectfully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Students’ talk and work is on task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asks mostly open-ended questions</a:t>
            </a:r>
          </a:p>
          <a:p>
            <a:pPr marL="176336" indent="-176336">
              <a:buFont typeface="Arial" pitchFamily="34" charset="0"/>
              <a:buChar char="•"/>
            </a:pPr>
            <a:r>
              <a:rPr lang="en-US" dirty="0" smtClean="0"/>
              <a:t>The teacher paces the lesson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81619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84155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3435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April 19, 2001</a:t>
            </a:r>
          </a:p>
        </p:txBody>
      </p:sp>
      <p:sp>
        <p:nvSpPr>
          <p:cNvPr id="5120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t>Making Meaning: Program Orientation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615101-E916-7344-A31D-E439352F7533}" type="slidenum">
              <a:rPr lang="en-US">
                <a:latin typeface="Times" charset="0"/>
                <a:ea typeface="ヒラギノ角ゴ Pro W3" charset="-128"/>
                <a:cs typeface="ヒラギノ角ゴ Pro W3" charset="-128"/>
              </a:rPr>
              <a:pPr/>
              <a:t>25</a:t>
            </a:fld>
            <a:endParaRPr lang="en-US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" charset="0"/>
                <a:ea typeface="ヒラギノ角ゴ Pro W3" charset="-128"/>
                <a:cs typeface="ヒラギノ角ゴ Pro W3" charset="-128"/>
              </a:rPr>
              <a:t>What new social</a:t>
            </a:r>
            <a:r>
              <a:rPr lang="en-US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 focus should we work on?</a:t>
            </a:r>
          </a:p>
          <a:p>
            <a:r>
              <a:rPr lang="en-US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How will I prepare my students to work together?  Where would students benefit from working together?</a:t>
            </a:r>
          </a:p>
          <a:p>
            <a:r>
              <a:rPr lang="en-US" baseline="0" dirty="0" smtClean="0">
                <a:latin typeface="Times" charset="0"/>
                <a:ea typeface="ヒラギノ角ゴ Pro W3" charset="-128"/>
                <a:cs typeface="ヒラギノ角ゴ Pro W3" charset="-128"/>
              </a:rPr>
              <a:t>What cooperative structures will I use?</a:t>
            </a:r>
          </a:p>
          <a:p>
            <a:endParaRPr lang="en-US" dirty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4900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D8741A-BBC3-754D-96B2-81E52EBE8726}" type="slidenum">
              <a:rPr lang="en-US">
                <a:latin typeface="Arial" charset="0"/>
                <a:ea typeface="ヒラギノ角ゴ Pro W3" charset="-128"/>
                <a:cs typeface="ヒラギノ角ゴ Pro W3" charset="-128"/>
              </a:rPr>
              <a:pPr/>
              <a:t>3</a:t>
            </a:fld>
            <a:endParaRPr lang="en-US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ヒラギノ角ゴ Pro W3" charset="-128"/>
                <a:cs typeface="ヒラギノ角ゴ Pro W3" charset="-128"/>
              </a:rPr>
              <a:t>Guiding Principles for all our work – apply not only students but also to adult learners.</a:t>
            </a:r>
          </a:p>
          <a:p>
            <a:pPr eaLnBrk="1" hangingPunct="1"/>
            <a:r>
              <a:rPr lang="en-US" smtClean="0">
                <a:latin typeface="Arial" charset="0"/>
                <a:ea typeface="ヒラギノ角ゴ Pro W3" charset="-128"/>
                <a:cs typeface="ヒラギノ角ゴ Pro W3" charset="-128"/>
              </a:rPr>
              <a:t>Using our approach to lesson study will help teachers build these principles into their practice.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on the social aspect</a:t>
            </a:r>
            <a:r>
              <a:rPr lang="en-US" baseline="0" dirty="0" smtClean="0"/>
              <a:t> of our work with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Chad</a:t>
            </a:r>
            <a:r>
              <a:rPr lang="en-US" baseline="0" dirty="0" smtClean="0"/>
              <a:t> – </a:t>
            </a:r>
            <a:r>
              <a:rPr lang="en-US" baseline="0" dirty="0" err="1" smtClean="0"/>
              <a:t>RtI</a:t>
            </a:r>
            <a:r>
              <a:rPr lang="en-US" baseline="0" dirty="0" smtClean="0"/>
              <a:t> from Franklin perspective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B1DE-9D6F-5149-AFC7-6C0EA6C28E5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B1DE-9D6F-5149-AFC7-6C0EA6C28E5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595BE7-F065-C14F-B625-1A90B0BB3F1F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Chad</a:t>
            </a: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E8072-4349-3448-BEFE-3B796E647F2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35000" indent="-292100">
              <a:spcAft>
                <a:spcPts val="600"/>
              </a:spcAft>
              <a:buFont typeface="Wingdings" charset="2"/>
              <a:buChar char="§"/>
              <a:defRPr sz="2600"/>
            </a:lvl2pPr>
            <a:lvl3pPr marL="1079500" indent="-511175">
              <a:spcAft>
                <a:spcPts val="600"/>
              </a:spcAft>
              <a:buFont typeface="Lucida Grande"/>
              <a:buChar char="—"/>
              <a:defRPr sz="2400"/>
            </a:lvl3pPr>
            <a:lvl4pPr marL="1079500" indent="-511175">
              <a:spcAft>
                <a:spcPts val="600"/>
              </a:spcAft>
              <a:buFontTx/>
              <a:buNone/>
              <a:defRPr sz="2400"/>
            </a:lvl4pPr>
            <a:lvl5pPr marL="1143000" indent="0">
              <a:buNone/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11" name="Picture 10" descr="DSClogo_H_1C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8474" y="6126163"/>
            <a:ext cx="1611873" cy="5032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15266" y="6383867"/>
            <a:ext cx="19134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© Developmental Studies Center</a:t>
            </a:r>
            <a:endParaRPr lang="en-US" sz="8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8188326" cy="715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514" y="605118"/>
            <a:ext cx="7973579" cy="5378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92727" y="1277470"/>
            <a:ext cx="7973580" cy="2218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727" y="3630708"/>
            <a:ext cx="7973580" cy="2218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728" y="6051176"/>
            <a:ext cx="1655330" cy="50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8349515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82575" y="4536224"/>
            <a:ext cx="2174377" cy="2039112"/>
          </a:xfrm>
          <a:prstGeom prst="rect">
            <a:avLst/>
          </a:prstGeom>
          <a:solidFill>
            <a:srgbClr val="FFC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20" name="Picture 19" descr="DSClogo_V_1C_tagline.gif"/>
          <p:cNvPicPr>
            <a:picLocks noChangeAspect="1"/>
          </p:cNvPicPr>
          <p:nvPr userDrawn="1"/>
        </p:nvPicPr>
        <p:blipFill>
          <a:blip r:embed="rId2"/>
          <a:srcRect r="-135785" b="-135785"/>
          <a:stretch>
            <a:fillRect/>
          </a:stretch>
        </p:blipFill>
        <p:spPr>
          <a:xfrm>
            <a:off x="635015" y="4703361"/>
            <a:ext cx="3555986" cy="371171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586684" y="4534453"/>
            <a:ext cx="6273154" cy="2039112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2895600" y="5294997"/>
            <a:ext cx="5887542" cy="1114270"/>
          </a:xfrm>
        </p:spPr>
        <p:txBody>
          <a:bodyPr tIns="0" anchor="ctr">
            <a:noAutofit/>
          </a:bodyPr>
          <a:lstStyle>
            <a:lvl1pPr>
              <a:defRPr sz="3600">
                <a:solidFill>
                  <a:srgbClr val="40008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2895600" y="4724400"/>
            <a:ext cx="5887542" cy="475057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800" baseline="0">
                <a:solidFill>
                  <a:srgbClr val="FFCE0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6629400" y="228600"/>
            <a:ext cx="2209800" cy="4191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bg>
      <p:bgPr>
        <a:solidFill>
          <a:srgbClr val="4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SClogo_H_1C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23" y="6126163"/>
            <a:ext cx="1599574" cy="503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15266" y="6383867"/>
            <a:ext cx="19134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© Developmental Studies Center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8188326" cy="715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504824" y="1460500"/>
            <a:ext cx="8181976" cy="43815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Pr>
        <a:solidFill>
          <a:srgbClr val="4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200" y="457200"/>
            <a:ext cx="152400" cy="6116638"/>
          </a:xfrm>
          <a:prstGeom prst="rect">
            <a:avLst/>
          </a:prstGeom>
          <a:solidFill>
            <a:srgbClr val="FFC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99626" y="484094"/>
            <a:ext cx="7863374" cy="715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00113" y="1397000"/>
            <a:ext cx="7862887" cy="51768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477963"/>
            <a:ext cx="3657600" cy="4140200"/>
          </a:xfrm>
        </p:spPr>
        <p:txBody>
          <a:bodyPr>
            <a:normAutofit/>
          </a:bodyPr>
          <a:lstStyle>
            <a:lvl1pPr marL="228600" marR="0" indent="-6350" algn="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0080"/>
              </a:buClr>
              <a:buSzPct val="75000"/>
              <a:buFont typeface="Wingdings" pitchFamily="2" charset="2"/>
              <a:buNone/>
              <a:tabLst/>
              <a:defRPr sz="1800"/>
            </a:lvl1pPr>
            <a:lvl2pPr marL="460375" indent="-238125">
              <a:defRPr sz="1800"/>
            </a:lvl2pPr>
            <a:lvl3pPr marL="746125" indent="-288925">
              <a:defRPr sz="1800"/>
            </a:lvl3pPr>
            <a:lvl4pPr>
              <a:defRPr sz="1800"/>
            </a:lvl4pPr>
            <a:lvl5pPr marL="746125" indent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008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en-US" smtClean="0"/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008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en-US" smtClean="0"/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008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en-US" smtClean="0"/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008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477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 marL="460375" indent="-238125">
              <a:defRPr sz="1800"/>
            </a:lvl2pPr>
            <a:lvl3pPr marL="746125" indent="-285750">
              <a:defRPr sz="1800"/>
            </a:lvl3pPr>
            <a:lvl4pPr>
              <a:defRPr sz="1800"/>
            </a:lvl4pPr>
            <a:lvl5pPr marL="746125" indent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3" name="Picture 12" descr="DSClogo_H_1C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8474" y="6126163"/>
            <a:ext cx="1611873" cy="5032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15266" y="6383867"/>
            <a:ext cx="19134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© Developmental Studies Center</a:t>
            </a:r>
            <a:endParaRPr lang="en-US" sz="80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715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SClogo_H_1C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8474" y="6126163"/>
            <a:ext cx="1611873" cy="50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15266" y="6383867"/>
            <a:ext cx="19134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© Developmental Studies Center</a:t>
            </a:r>
            <a:endParaRPr lang="en-US" sz="80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8264526" cy="715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SClogo_H_1C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8474" y="6126163"/>
            <a:ext cx="1611873" cy="503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15266" y="6383867"/>
            <a:ext cx="19134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© Developmental Studies Center</a:t>
            </a:r>
            <a:endParaRPr lang="en-US" sz="80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484094"/>
            <a:ext cx="554038" cy="715313"/>
          </a:xfrm>
          <a:prstGeom prst="rect">
            <a:avLst/>
          </a:prstGeom>
          <a:solidFill>
            <a:srgbClr val="FF6600"/>
          </a:solidFill>
        </p:spPr>
        <p:txBody>
          <a:bodyPr/>
          <a:lstStyle>
            <a:lvl1pPr algn="ctr">
              <a:defRPr>
                <a:solidFill>
                  <a:srgbClr val="40008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512" y="605118"/>
            <a:ext cx="7973579" cy="5378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728" y="1277471"/>
            <a:ext cx="391679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48069" y="1277471"/>
            <a:ext cx="3918239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512" y="619125"/>
            <a:ext cx="7973579" cy="456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2728" y="1277470"/>
            <a:ext cx="3916795" cy="2218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92728" y="3630706"/>
            <a:ext cx="3916795" cy="2218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48069" y="1277471"/>
            <a:ext cx="3918239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8188326" cy="769375"/>
          </a:xfrm>
          <a:prstGeom prst="rect">
            <a:avLst/>
          </a:prstGeom>
          <a:solidFill>
            <a:srgbClr val="FFCE08"/>
          </a:solidFill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484372"/>
            <a:ext cx="8188326" cy="464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680BA9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000"/>
        </a:spcBef>
        <a:buClr>
          <a:srgbClr val="400080"/>
        </a:buClr>
        <a:buSzPct val="75000"/>
        <a:buFont typeface="Wingdings" pitchFamily="2" charset="2"/>
        <a:buNone/>
        <a:defRPr sz="3200" b="0" i="0" kern="1200">
          <a:solidFill>
            <a:srgbClr val="660066"/>
          </a:solidFill>
          <a:latin typeface="Arial"/>
          <a:ea typeface="+mn-ea"/>
          <a:cs typeface="Arial"/>
        </a:defRPr>
      </a:lvl1pPr>
      <a:lvl2pPr marL="635000" indent="-292100" algn="l" defTabSz="914400" rtl="0" eaLnBrk="1" latinLnBrk="0" hangingPunct="1">
        <a:spcBef>
          <a:spcPts val="600"/>
        </a:spcBef>
        <a:spcAft>
          <a:spcPts val="600"/>
        </a:spcAft>
        <a:buClrTx/>
        <a:buSzPct val="100000"/>
        <a:buFont typeface="Wingdings" charset="2"/>
        <a:buChar char="§"/>
        <a:defRPr sz="2600" b="0" i="0" kern="1200">
          <a:solidFill>
            <a:srgbClr val="660066"/>
          </a:solidFill>
          <a:latin typeface="Arial"/>
          <a:ea typeface="+mn-ea"/>
          <a:cs typeface="Arial"/>
        </a:defRPr>
      </a:lvl2pPr>
      <a:lvl3pPr marL="920750" indent="-463550" algn="l" defTabSz="914400" rtl="0" eaLnBrk="1" latinLnBrk="0" hangingPunct="1">
        <a:spcBef>
          <a:spcPts val="600"/>
        </a:spcBef>
        <a:spcAft>
          <a:spcPts val="600"/>
        </a:spcAft>
        <a:buClr>
          <a:srgbClr val="400080"/>
        </a:buClr>
        <a:buSzPct val="100000"/>
        <a:buFont typeface="Lucida Grande"/>
        <a:buChar char="—"/>
        <a:defRPr sz="2400" b="0" i="0" kern="1200">
          <a:solidFill>
            <a:srgbClr val="660066"/>
          </a:solidFill>
          <a:latin typeface="Arial"/>
          <a:ea typeface="+mn-ea"/>
          <a:cs typeface="Arial"/>
        </a:defRPr>
      </a:lvl3pPr>
      <a:lvl4pPr marL="914400" indent="-347472" algn="l" defTabSz="914400" rtl="0" eaLnBrk="1" latinLnBrk="0" hangingPunct="1">
        <a:spcBef>
          <a:spcPts val="600"/>
        </a:spcBef>
        <a:buClr>
          <a:srgbClr val="400080"/>
        </a:buClr>
        <a:buSzPct val="100000"/>
        <a:buFont typeface="Lucida Grande"/>
        <a:buNone/>
        <a:defRPr sz="18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1143000" indent="-228600" algn="l" defTabSz="914400" rtl="0" eaLnBrk="1" latinLnBrk="0" hangingPunct="1">
        <a:spcBef>
          <a:spcPts val="600"/>
        </a:spcBef>
        <a:spcAft>
          <a:spcPts val="600"/>
        </a:spcAft>
        <a:buClr>
          <a:schemeClr val="accent1"/>
        </a:buClr>
        <a:buSzPct val="75000"/>
        <a:buFont typeface="Wingdings" pitchFamily="2" charset="2"/>
        <a:buNone/>
        <a:defRPr sz="2200" b="0" i="0" kern="1200">
          <a:solidFill>
            <a:srgbClr val="660066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hyperlink" Target="http://www.rti4success.org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rtinetwork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Relationship Id="rId5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8"/>
          <p:cNvSpPr>
            <a:spLocks noChangeArrowheads="1"/>
          </p:cNvSpPr>
          <p:nvPr/>
        </p:nvSpPr>
        <p:spPr bwMode="auto">
          <a:xfrm>
            <a:off x="6544830" y="2060482"/>
            <a:ext cx="165783" cy="45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endParaRPr lang="en-US"/>
          </a:p>
        </p:txBody>
      </p:sp>
      <p:sp>
        <p:nvSpPr>
          <p:cNvPr id="18436" name="Rectangle 49"/>
          <p:cNvSpPr>
            <a:spLocks noChangeArrowheads="1"/>
          </p:cNvSpPr>
          <p:nvPr/>
        </p:nvSpPr>
        <p:spPr bwMode="auto">
          <a:xfrm>
            <a:off x="359352" y="711002"/>
            <a:ext cx="8312727" cy="269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6600"/>
                </a:solidFill>
                <a:latin typeface="Optima ExtraBlack" pitchFamily="-108" charset="0"/>
              </a:rPr>
              <a:t>Focusing on Social Skills:</a:t>
            </a:r>
          </a:p>
          <a:p>
            <a:pPr algn="ctr"/>
            <a:endParaRPr lang="en-US" sz="1000" b="1" i="1" dirty="0" smtClean="0">
              <a:solidFill>
                <a:srgbClr val="FF6600"/>
              </a:solidFill>
              <a:latin typeface="Optima ExtraBlack" pitchFamily="-108" charset="0"/>
            </a:endParaRPr>
          </a:p>
          <a:p>
            <a:pPr algn="ctr"/>
            <a:r>
              <a:rPr lang="en-US" sz="4000" dirty="0" smtClean="0">
                <a:solidFill>
                  <a:srgbClr val="FF6600"/>
                </a:solidFill>
                <a:latin typeface="Optima ExtraBlack" pitchFamily="-108" charset="0"/>
              </a:rPr>
              <a:t>Response to Intervention</a:t>
            </a:r>
          </a:p>
          <a:p>
            <a:pPr algn="ctr"/>
            <a:r>
              <a:rPr lang="en-US" sz="4000" dirty="0">
                <a:solidFill>
                  <a:srgbClr val="FF6600"/>
                </a:solidFill>
                <a:latin typeface="Optima ExtraBlack" pitchFamily="-108" charset="0"/>
              </a:rPr>
              <a:t>&amp;</a:t>
            </a:r>
            <a:endParaRPr lang="en-US" sz="4000" dirty="0" smtClean="0">
              <a:solidFill>
                <a:srgbClr val="FF6600"/>
              </a:solidFill>
              <a:latin typeface="Optima ExtraBlack" pitchFamily="-108" charset="0"/>
            </a:endParaRPr>
          </a:p>
          <a:p>
            <a:pPr algn="ctr"/>
            <a:r>
              <a:rPr lang="en-US" sz="4000" dirty="0" smtClean="0">
                <a:solidFill>
                  <a:srgbClr val="FF6600"/>
                </a:solidFill>
                <a:latin typeface="Optima ExtraBlack" pitchFamily="-108" charset="0"/>
              </a:rPr>
              <a:t> the DSC Materials </a:t>
            </a:r>
            <a:endParaRPr lang="en-US" sz="3200" dirty="0">
              <a:solidFill>
                <a:srgbClr val="FF6600"/>
              </a:solidFill>
              <a:latin typeface="Times" pitchFamily="-10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895600" y="5334000"/>
            <a:ext cx="5887542" cy="1114270"/>
          </a:xfrm>
        </p:spPr>
        <p:txBody>
          <a:bodyPr/>
          <a:lstStyle/>
          <a:p>
            <a:r>
              <a:rPr lang="en-US" sz="4000" dirty="0" smtClean="0"/>
              <a:t>K-6 Literacy Academy </a:t>
            </a:r>
            <a:endParaRPr lang="en-US" sz="40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June 13, 2011</a:t>
            </a:r>
            <a:endParaRPr lang="en-US" sz="2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19688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BIS Poste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81400" y="0"/>
            <a:ext cx="529936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1295400"/>
            <a:ext cx="2743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</a:rPr>
              <a:t>Are you a </a:t>
            </a:r>
            <a:r>
              <a:rPr lang="en-US" sz="3200" b="1" dirty="0" err="1" smtClean="0">
                <a:solidFill>
                  <a:schemeClr val="accent1"/>
                </a:solidFill>
              </a:rPr>
              <a:t>ROARing</a:t>
            </a:r>
            <a:r>
              <a:rPr lang="en-US" sz="3200" b="1" dirty="0" smtClean="0">
                <a:solidFill>
                  <a:schemeClr val="accent1"/>
                </a:solidFill>
              </a:rPr>
              <a:t> Reader </a:t>
            </a:r>
          </a:p>
          <a:p>
            <a:pPr algn="ctr"/>
            <a:r>
              <a:rPr lang="en-US" sz="3200" b="1" dirty="0" smtClean="0">
                <a:solidFill>
                  <a:schemeClr val="accent1"/>
                </a:solidFill>
              </a:rPr>
              <a:t>&amp; </a:t>
            </a:r>
          </a:p>
          <a:p>
            <a:pPr algn="ctr"/>
            <a:r>
              <a:rPr lang="en-US" sz="3200" b="1" dirty="0" smtClean="0">
                <a:solidFill>
                  <a:schemeClr val="accent1"/>
                </a:solidFill>
              </a:rPr>
              <a:t>Writer?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How do we know lessons are working?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72"/>
            <a:ext cx="8229600" cy="464179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Considering that at all levels of instruction should </a:t>
            </a:r>
            <a:r>
              <a:rPr lang="en-US" dirty="0">
                <a:solidFill>
                  <a:srgbClr val="FF6600"/>
                </a:solidFill>
              </a:rPr>
              <a:t>be on fidelity of </a:t>
            </a:r>
            <a:r>
              <a:rPr lang="en-US" dirty="0" smtClean="0">
                <a:solidFill>
                  <a:srgbClr val="FF6600"/>
                </a:solidFill>
              </a:rPr>
              <a:t>implementation and </a:t>
            </a:r>
            <a:r>
              <a:rPr lang="en-US" dirty="0">
                <a:solidFill>
                  <a:srgbClr val="FF6600"/>
                </a:solidFill>
              </a:rPr>
              <a:t>recognition of student </a:t>
            </a:r>
            <a:r>
              <a:rPr lang="en-US" dirty="0" smtClean="0">
                <a:solidFill>
                  <a:srgbClr val="FF6600"/>
                </a:solidFill>
              </a:rPr>
              <a:t>strengths…</a:t>
            </a:r>
            <a:endParaRPr lang="en-US" dirty="0">
              <a:solidFill>
                <a:srgbClr val="FF6600"/>
              </a:solidFill>
            </a:endParaRPr>
          </a:p>
          <a:p>
            <a:endParaRPr lang="en-US" sz="3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What does it look like?</a:t>
            </a:r>
          </a:p>
          <a:p>
            <a:endParaRPr lang="en-US" sz="3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What does it sound like?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know lessons are working when . . 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•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4408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28600"/>
            <a:ext cx="9144000" cy="6096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Students are engaged and on task - talking on topic</a:t>
            </a:r>
          </a:p>
          <a:p>
            <a:r>
              <a:rPr lang="en-US" dirty="0" smtClean="0"/>
              <a:t>Eyes on the speaker – being respectful</a:t>
            </a:r>
          </a:p>
          <a:p>
            <a:r>
              <a:rPr lang="en-US" dirty="0" smtClean="0"/>
              <a:t>Polite interactions – tone and words they use with each other</a:t>
            </a:r>
          </a:p>
          <a:p>
            <a:r>
              <a:rPr lang="en-US" dirty="0" smtClean="0"/>
              <a:t>Students doing more of the talking and interacting</a:t>
            </a:r>
          </a:p>
          <a:p>
            <a:r>
              <a:rPr lang="en-US" dirty="0" smtClean="0"/>
              <a:t>Active listening – can repeat back partner’s words – conversing</a:t>
            </a:r>
          </a:p>
          <a:p>
            <a:r>
              <a:rPr lang="en-US" dirty="0" smtClean="0"/>
              <a:t>Using vocabulary words from strategy lessons (put learning into action)</a:t>
            </a:r>
          </a:p>
          <a:p>
            <a:r>
              <a:rPr lang="en-US" dirty="0" smtClean="0"/>
              <a:t>Answer each other’s questions</a:t>
            </a:r>
          </a:p>
          <a:p>
            <a:r>
              <a:rPr lang="en-US" dirty="0" smtClean="0"/>
              <a:t>Risk takers – confident, even quite ones – not worried about being put down.</a:t>
            </a:r>
          </a:p>
          <a:p>
            <a:r>
              <a:rPr lang="en-US" dirty="0" smtClean="0"/>
              <a:t>Emotions – happy, smiling, not fearful</a:t>
            </a:r>
          </a:p>
          <a:p>
            <a:r>
              <a:rPr lang="en-US" dirty="0" smtClean="0"/>
              <a:t>Using discussion prompts – disagreeing shows risk-taking – repeat the question</a:t>
            </a:r>
          </a:p>
          <a:p>
            <a:r>
              <a:rPr lang="en-US" dirty="0" smtClean="0"/>
              <a:t>Want to be present</a:t>
            </a:r>
          </a:p>
          <a:p>
            <a:r>
              <a:rPr lang="en-US" dirty="0" smtClean="0"/>
              <a:t>Knowing objectives makes it clear when chat is moving in the right direction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3"/>
          <p:cNvSpPr>
            <a:spLocks noGrp="1" noChangeArrowheads="1"/>
          </p:cNvSpPr>
          <p:nvPr>
            <p:ph idx="1"/>
          </p:nvPr>
        </p:nvSpPr>
        <p:spPr>
          <a:xfrm>
            <a:off x="498474" y="1484372"/>
            <a:ext cx="8188326" cy="491642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027" dirty="0" smtClean="0"/>
              <a:t>Number off 1-3 with your table group.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027" dirty="0" smtClean="0"/>
              <a:t>Skim the following sections in </a:t>
            </a:r>
            <a:r>
              <a:rPr lang="en-US" sz="3027" b="1" dirty="0" smtClean="0"/>
              <a:t>Chapter 3 </a:t>
            </a:r>
            <a:r>
              <a:rPr lang="en-US" sz="3027" dirty="0" smtClean="0"/>
              <a:t>of </a:t>
            </a:r>
            <a:r>
              <a:rPr lang="en-US" sz="3027" i="1" u="sng" dirty="0" smtClean="0"/>
              <a:t>The Lesson Planning Handbook.</a:t>
            </a:r>
            <a:r>
              <a:rPr lang="en-US" sz="3027" dirty="0" smtClean="0"/>
              <a:t> Mark places you want to discuss and share with your table group.</a:t>
            </a:r>
          </a:p>
          <a:p>
            <a:pPr lvl="2"/>
            <a:r>
              <a:rPr lang="en-US" sz="2811" dirty="0" smtClean="0"/>
              <a:t>ALL: Opening</a:t>
            </a:r>
          </a:p>
          <a:p>
            <a:pPr lvl="2"/>
            <a:r>
              <a:rPr lang="en-US" sz="2811" dirty="0" smtClean="0"/>
              <a:t>ONES: Step 1</a:t>
            </a:r>
          </a:p>
          <a:p>
            <a:pPr lvl="2"/>
            <a:r>
              <a:rPr lang="en-US" sz="2811" dirty="0" smtClean="0"/>
              <a:t>TWOS: Step 2</a:t>
            </a:r>
          </a:p>
          <a:p>
            <a:pPr lvl="2"/>
            <a:r>
              <a:rPr lang="en-US" sz="2811" dirty="0" smtClean="0"/>
              <a:t>THREES: Step 3 and 4</a:t>
            </a:r>
          </a:p>
          <a:p>
            <a:pPr lvl="2"/>
            <a:r>
              <a:rPr lang="en-US" sz="2811" dirty="0" smtClean="0"/>
              <a:t>ALL: Step 5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Jigsaw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What do you notice about the social goals?</a:t>
            </a:r>
          </a:p>
          <a:p>
            <a:pPr>
              <a:buFont typeface="Arial"/>
              <a:buChar char="•"/>
            </a:pPr>
            <a:r>
              <a:rPr lang="en-US" dirty="0" smtClean="0"/>
              <a:t>What kind of thinking are students engaging in when they are collaborating?</a:t>
            </a:r>
          </a:p>
          <a:p>
            <a:pPr>
              <a:buFont typeface="Arial"/>
              <a:buChar char="•"/>
            </a:pPr>
            <a:r>
              <a:rPr lang="en-US" dirty="0" smtClean="0"/>
              <a:t>Where are the social structures in the lesson?  Why?</a:t>
            </a:r>
          </a:p>
          <a:p>
            <a:pPr>
              <a:buFont typeface="Arial"/>
              <a:buChar char="•"/>
            </a:pPr>
            <a:r>
              <a:rPr lang="en-US" dirty="0" smtClean="0"/>
              <a:t>How does the collaboration push student thinking?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Goals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3"/>
          <p:cNvSpPr>
            <a:spLocks noGrp="1" noChangeArrowheads="1"/>
          </p:cNvSpPr>
          <p:nvPr>
            <p:ph idx="1"/>
          </p:nvPr>
        </p:nvSpPr>
        <p:spPr>
          <a:xfrm>
            <a:off x="498474" y="1371600"/>
            <a:ext cx="8188326" cy="4754564"/>
          </a:xfrm>
        </p:spPr>
        <p:txBody>
          <a:bodyPr>
            <a:normAutofit fontScale="77500" lnSpcReduction="20000"/>
          </a:bodyPr>
          <a:lstStyle/>
          <a:p>
            <a:pPr marL="342900" lvl="1" indent="0">
              <a:buNone/>
            </a:pPr>
            <a:r>
              <a:rPr lang="en-US" sz="3355" b="1" dirty="0" smtClean="0">
                <a:solidFill>
                  <a:srgbClr val="FF6600"/>
                </a:solidFill>
              </a:rPr>
              <a:t>Remember your number (1, 2, or 3)</a:t>
            </a:r>
          </a:p>
          <a:p>
            <a:pPr marL="342900" lvl="1" indent="0">
              <a:buNone/>
            </a:pPr>
            <a:endParaRPr lang="en-US" sz="1143" b="1" dirty="0" smtClean="0">
              <a:solidFill>
                <a:srgbClr val="FF6600"/>
              </a:solidFill>
            </a:endParaRPr>
          </a:p>
          <a:p>
            <a:pPr marL="342900" lvl="1" indent="0">
              <a:buNone/>
            </a:pPr>
            <a:r>
              <a:rPr lang="en-US" sz="3355" dirty="0" smtClean="0">
                <a:solidFill>
                  <a:srgbClr val="FF6600"/>
                </a:solidFill>
              </a:rPr>
              <a:t>Your number will determine which program you review for the next activity:</a:t>
            </a:r>
          </a:p>
          <a:p>
            <a:pPr marL="342900" lvl="1" indent="0">
              <a:buNone/>
            </a:pPr>
            <a:endParaRPr lang="en-US" sz="1286" dirty="0" smtClean="0"/>
          </a:p>
          <a:p>
            <a:pPr marL="857250" lvl="1" indent="-514350">
              <a:buFont typeface="+mj-lt"/>
              <a:buAutoNum type="arabicPeriod"/>
            </a:pPr>
            <a:r>
              <a:rPr lang="en-US" sz="3355" dirty="0" smtClean="0"/>
              <a:t>Making Meaning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355" dirty="0" smtClean="0"/>
              <a:t>Making Meaning Vocabulary</a:t>
            </a:r>
          </a:p>
          <a:p>
            <a:pPr marL="857250" lvl="1" indent="-514350">
              <a:buFont typeface="+mj-lt"/>
              <a:buAutoNum type="arabicPeriod"/>
            </a:pPr>
            <a:r>
              <a:rPr lang="en-US" sz="3355" dirty="0" smtClean="0"/>
              <a:t>Being a Writer</a:t>
            </a:r>
          </a:p>
          <a:p>
            <a:pPr marL="857250" lvl="1" indent="-514350">
              <a:buFont typeface="+mj-lt"/>
              <a:buAutoNum type="arabicPeriod"/>
            </a:pPr>
            <a:endParaRPr lang="en-US" sz="1059" dirty="0" smtClean="0"/>
          </a:p>
          <a:p>
            <a:pPr marL="514350" indent="-514350">
              <a:buFont typeface="Arial"/>
              <a:buChar char="•"/>
            </a:pPr>
            <a:r>
              <a:rPr lang="en-US" sz="3411" dirty="0" smtClean="0"/>
              <a:t>Review the lessons in your assigned program.</a:t>
            </a:r>
          </a:p>
          <a:p>
            <a:pPr marL="514350" indent="-514350">
              <a:buFont typeface="Arial"/>
              <a:buChar char="•"/>
            </a:pPr>
            <a:r>
              <a:rPr lang="en-US" sz="3411" dirty="0" smtClean="0"/>
              <a:t>Mark places where you notice the social goals.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Social Goals and the DSC Materials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0075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build="p" bldLvl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3"/>
          <p:cNvSpPr>
            <a:spLocks noGrp="1" noChangeArrowheads="1"/>
          </p:cNvSpPr>
          <p:nvPr>
            <p:ph idx="1"/>
          </p:nvPr>
        </p:nvSpPr>
        <p:spPr>
          <a:xfrm>
            <a:off x="498474" y="1484372"/>
            <a:ext cx="8188326" cy="499262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027" dirty="0" smtClean="0">
                <a:solidFill>
                  <a:srgbClr val="FF6600"/>
                </a:solidFill>
              </a:rPr>
              <a:t>Add to your discussion </a:t>
            </a:r>
            <a:r>
              <a:rPr lang="en-US" sz="3027" dirty="0" smtClean="0"/>
              <a:t>around these questions based on your findings in the manual.</a:t>
            </a:r>
          </a:p>
          <a:p>
            <a:pPr lvl="2"/>
            <a:r>
              <a:rPr lang="en-US" sz="2595" dirty="0" smtClean="0"/>
              <a:t>What do you notice about the social goals?</a:t>
            </a:r>
          </a:p>
          <a:p>
            <a:pPr lvl="2"/>
            <a:r>
              <a:rPr lang="en-US" sz="2595" dirty="0" smtClean="0"/>
              <a:t>What kind of thinking are students engaging in when they are collaborating?</a:t>
            </a:r>
          </a:p>
          <a:p>
            <a:pPr lvl="2"/>
            <a:r>
              <a:rPr lang="en-US" sz="2595" dirty="0" smtClean="0"/>
              <a:t>Where are the social structures in the lessons? Why?</a:t>
            </a:r>
          </a:p>
          <a:p>
            <a:pPr lvl="2"/>
            <a:r>
              <a:rPr lang="en-US" sz="2595" dirty="0" smtClean="0"/>
              <a:t>How does the collaboration push student thinking?</a:t>
            </a:r>
          </a:p>
          <a:p>
            <a:pPr lvl="2"/>
            <a:endParaRPr lang="en-US" dirty="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With your group…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 Additional Examples of Social Goals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754564"/>
          </a:xfrm>
        </p:spPr>
        <p:txBody>
          <a:bodyPr>
            <a:normAutofit lnSpcReduction="10000"/>
          </a:bodyPr>
          <a:lstStyle/>
          <a:p>
            <a:pPr lvl="1">
              <a:buFont typeface="Arial"/>
              <a:buChar char="•"/>
            </a:pPr>
            <a:r>
              <a:rPr lang="en-US" sz="2800" dirty="0" smtClean="0"/>
              <a:t>How can we agree and disagree respectfully in discussions?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How might we share work equally?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What tools can we use to help extend one another’s thinking?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How can we give and receive peer feedback respectfully?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How can we listen to one another respectfully?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How can we reach agreement?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4656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534400" cy="4876800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en-US" sz="2800" dirty="0" smtClean="0"/>
              <a:t>Consider the collaborative aspects of the activity you just engaged in…</a:t>
            </a:r>
          </a:p>
          <a:p>
            <a:pPr lvl="1" algn="ctr">
              <a:buNone/>
            </a:pPr>
            <a:endParaRPr lang="en-US" sz="1000" b="1" dirty="0" smtClean="0"/>
          </a:p>
          <a:p>
            <a:pPr lvl="1" algn="ctr">
              <a:buNone/>
            </a:pPr>
            <a:r>
              <a:rPr lang="en-US" sz="3000" b="1" dirty="0" smtClean="0"/>
              <a:t>How did the collaboration in the activity make you feel?  </a:t>
            </a:r>
          </a:p>
          <a:p>
            <a:pPr lvl="1" algn="ctr">
              <a:buNone/>
            </a:pPr>
            <a:r>
              <a:rPr lang="en-US" sz="3000" b="1" dirty="0" smtClean="0"/>
              <a:t>How did it support your learning?</a:t>
            </a:r>
          </a:p>
          <a:p>
            <a:pPr lvl="1" algn="ctr">
              <a:buNone/>
            </a:pPr>
            <a:endParaRPr lang="en-US" sz="3600" b="1" dirty="0" smtClean="0"/>
          </a:p>
          <a:p>
            <a:pPr lvl="1" algn="ctr">
              <a:buNone/>
            </a:pPr>
            <a:r>
              <a:rPr lang="en-US" sz="3000" b="1" dirty="0" smtClean="0"/>
              <a:t>What effect may collaboration have on student learning?</a:t>
            </a:r>
          </a:p>
          <a:p>
            <a:pPr lvl="1" algn="ctr">
              <a:buNone/>
            </a:pPr>
            <a:endParaRPr lang="en-US" sz="3200" b="1" dirty="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Question!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Down Arrow 1"/>
          <p:cNvSpPr/>
          <p:nvPr/>
        </p:nvSpPr>
        <p:spPr>
          <a:xfrm>
            <a:off x="4495800" y="4190999"/>
            <a:ext cx="320040" cy="804669"/>
          </a:xfrm>
          <a:prstGeom prst="downArrow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DSC Mission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38650" y="1008063"/>
            <a:ext cx="4019550" cy="497522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endParaRPr lang="en-US" sz="3100" dirty="0" smtClean="0">
              <a:solidFill>
                <a:srgbClr val="4E1765"/>
              </a:solidFill>
              <a:latin typeface="Papyrus" charset="0"/>
            </a:endParaRPr>
          </a:p>
          <a:p>
            <a:pPr marL="0" indent="0" eaLnBrk="1" hangingPunct="1">
              <a:spcBef>
                <a:spcPct val="0"/>
              </a:spcBef>
            </a:pPr>
            <a:endParaRPr lang="en-US" sz="3100" dirty="0" smtClean="0">
              <a:solidFill>
                <a:srgbClr val="4E1765"/>
              </a:solidFill>
              <a:latin typeface="Papyrus" charset="0"/>
            </a:endParaRPr>
          </a:p>
          <a:p>
            <a:pPr marL="0" indent="0"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en-US" b="0" dirty="0" smtClean="0">
                <a:solidFill>
                  <a:srgbClr val="4E1765"/>
                </a:solidFill>
              </a:rPr>
              <a:t>To help children develop </a:t>
            </a:r>
          </a:p>
          <a:p>
            <a:pPr marL="0" indent="0"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en-US" b="0" dirty="0" smtClean="0">
                <a:solidFill>
                  <a:srgbClr val="4E1765"/>
                </a:solidFill>
              </a:rPr>
              <a:t>to their full potential </a:t>
            </a:r>
          </a:p>
          <a:p>
            <a:pPr marL="0" indent="0"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en-US" b="0" dirty="0" smtClean="0">
                <a:solidFill>
                  <a:srgbClr val="4E1765"/>
                </a:solidFill>
              </a:rPr>
              <a:t>academically, ethically, </a:t>
            </a:r>
          </a:p>
          <a:p>
            <a:pPr marL="0" indent="0"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en-US" b="0" dirty="0" smtClean="0">
                <a:solidFill>
                  <a:srgbClr val="4E1765"/>
                </a:solidFill>
              </a:rPr>
              <a:t>socially, </a:t>
            </a:r>
          </a:p>
          <a:p>
            <a:pPr marL="0" indent="0"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en-US" b="0" dirty="0" smtClean="0">
                <a:solidFill>
                  <a:srgbClr val="4E1765"/>
                </a:solidFill>
              </a:rPr>
              <a:t>and emotionally</a:t>
            </a:r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214" r="-213"/>
          <a:stretch>
            <a:fillRect/>
          </a:stretch>
        </p:blipFill>
        <p:spPr>
          <a:xfrm>
            <a:off x="533400" y="1447800"/>
            <a:ext cx="3581400" cy="4641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8474" y="1295400"/>
            <a:ext cx="8188326" cy="4648200"/>
          </a:xfrm>
        </p:spPr>
        <p:txBody>
          <a:bodyPr>
            <a:normAutofit fontScale="85000" lnSpcReduction="20000"/>
          </a:bodyPr>
          <a:lstStyle/>
          <a:p>
            <a:r>
              <a:rPr lang="en-US" sz="3294" dirty="0" smtClean="0"/>
              <a:t>The Social Skills Assessment helps you notice how well each student is learning and applying the social skills taught in the program.</a:t>
            </a:r>
          </a:p>
          <a:p>
            <a:endParaRPr lang="en-US" sz="1100" dirty="0" smtClean="0"/>
          </a:p>
          <a:p>
            <a:r>
              <a:rPr lang="en-US" sz="3294" b="1" dirty="0" smtClean="0"/>
              <a:t>In the Assessment Resource Book: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Social Skills Assessment Overview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Social Skills Assessment Record </a:t>
            </a:r>
          </a:p>
          <a:p>
            <a:pPr marL="1092200" lvl="1" indent="-457200">
              <a:buFont typeface="Arial" pitchFamily="34" charset="0"/>
              <a:buChar char="•"/>
            </a:pPr>
            <a:r>
              <a:rPr lang="en-US" sz="2824" dirty="0" smtClean="0"/>
              <a:t>Descriptors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" dirty="0" smtClean="0"/>
          </a:p>
          <a:p>
            <a:r>
              <a:rPr lang="en-US" sz="3300" b="1" dirty="0" smtClean="0">
                <a:solidFill>
                  <a:srgbClr val="FF6600"/>
                </a:solidFill>
              </a:rPr>
              <a:t>Share:  How you might use this assessment?  </a:t>
            </a:r>
            <a:endParaRPr lang="en-US" sz="3300" b="1" dirty="0">
              <a:solidFill>
                <a:srgbClr val="FF66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Skills Assessment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1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know lessons are working when . . 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•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4408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28600"/>
            <a:ext cx="9144000" cy="6096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Students are engaged and on task - talking on topic</a:t>
            </a:r>
          </a:p>
          <a:p>
            <a:r>
              <a:rPr lang="en-US" dirty="0" smtClean="0"/>
              <a:t>Eyes on the speaker – being respectful</a:t>
            </a:r>
          </a:p>
          <a:p>
            <a:r>
              <a:rPr lang="en-US" dirty="0" smtClean="0"/>
              <a:t>Polite interactions – tone and words they use with each other</a:t>
            </a:r>
          </a:p>
          <a:p>
            <a:r>
              <a:rPr lang="en-US" dirty="0" smtClean="0"/>
              <a:t>Students doing more of the talking and interacting</a:t>
            </a:r>
          </a:p>
          <a:p>
            <a:r>
              <a:rPr lang="en-US" dirty="0" smtClean="0"/>
              <a:t>Active listening – can repeat back partner’s words – conversing</a:t>
            </a:r>
          </a:p>
          <a:p>
            <a:r>
              <a:rPr lang="en-US" dirty="0" smtClean="0"/>
              <a:t>Using vocabulary words from strategy lessons (put learning into action)</a:t>
            </a:r>
          </a:p>
          <a:p>
            <a:r>
              <a:rPr lang="en-US" dirty="0" smtClean="0"/>
              <a:t>Answer each other’s questions</a:t>
            </a:r>
          </a:p>
          <a:p>
            <a:r>
              <a:rPr lang="en-US" dirty="0" smtClean="0"/>
              <a:t>Risk takers – confident, even quite ones – not worried about being put down.</a:t>
            </a:r>
          </a:p>
          <a:p>
            <a:r>
              <a:rPr lang="en-US" dirty="0" smtClean="0"/>
              <a:t>Emotions – happy, smiling, not fearful</a:t>
            </a:r>
          </a:p>
          <a:p>
            <a:r>
              <a:rPr lang="en-US" dirty="0" smtClean="0"/>
              <a:t>Using discussion prompts – disagreeing shows risk-taking – repeat the question</a:t>
            </a:r>
          </a:p>
          <a:p>
            <a:r>
              <a:rPr lang="en-US" dirty="0" smtClean="0"/>
              <a:t>Want to be present</a:t>
            </a:r>
          </a:p>
          <a:p>
            <a:r>
              <a:rPr lang="en-US" dirty="0" smtClean="0"/>
              <a:t>Knowing objectives makes it clear when chat is moving in the right direction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“I have talked a great deal about the need to be intentional—about our academic objectives as well as our </a:t>
            </a:r>
            <a:r>
              <a:rPr lang="en-US" b="1" dirty="0" smtClean="0"/>
              <a:t>social ones. </a:t>
            </a:r>
            <a:r>
              <a:rPr lang="en-US" dirty="0" smtClean="0"/>
              <a:t>These intentional steps make the difference between lessons that shine with the brilliance of student thinking and ones that are void of imagination. It is our choice. </a:t>
            </a:r>
            <a:r>
              <a:rPr lang="en-US" b="1" dirty="0" smtClean="0">
                <a:solidFill>
                  <a:srgbClr val="FF6600"/>
                </a:solidFill>
              </a:rPr>
              <a:t>We do make the difference</a:t>
            </a:r>
            <a:r>
              <a:rPr lang="en-US" dirty="0" smtClean="0"/>
              <a:t>.”</a:t>
            </a:r>
          </a:p>
          <a:p>
            <a:endParaRPr lang="en-US" dirty="0" smtClean="0"/>
          </a:p>
          <a:p>
            <a:pPr algn="r"/>
            <a:r>
              <a:rPr lang="en-US" sz="2200" dirty="0" smtClean="0"/>
              <a:t>Peter </a:t>
            </a:r>
            <a:r>
              <a:rPr lang="en-US" sz="2200" dirty="0" err="1" smtClean="0"/>
              <a:t>Brunn</a:t>
            </a:r>
            <a:r>
              <a:rPr lang="en-US" sz="2200" dirty="0" smtClean="0"/>
              <a:t>, </a:t>
            </a:r>
            <a:r>
              <a:rPr lang="en-US" sz="2200" i="1" u="sng" dirty="0" smtClean="0"/>
              <a:t>The Lesson Planning Handbook: Essential Strategies That Inspire Student Thinking &amp; Learning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If a child can’t learn the way we teach, maybe we should teach the way they learn. 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i="1" dirty="0">
                <a:latin typeface="Candara" charset="0"/>
              </a:rPr>
              <a:t>~ </a:t>
            </a:r>
            <a:r>
              <a:rPr lang="en-US" sz="2400" dirty="0">
                <a:latin typeface="Candara" charset="0"/>
              </a:rPr>
              <a:t>Ignacio </a:t>
            </a:r>
            <a:r>
              <a:rPr lang="en-US" sz="2400" dirty="0" smtClean="0">
                <a:latin typeface="Candara" charset="0"/>
              </a:rPr>
              <a:t>Estrada</a:t>
            </a:r>
            <a:endParaRPr lang="en-US" sz="2400" dirty="0">
              <a:latin typeface="Candara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order to make that difference…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76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err="1" smtClean="0"/>
              <a:t>RtI</a:t>
            </a:r>
            <a:r>
              <a:rPr lang="en-US" sz="4000" dirty="0" smtClean="0"/>
              <a:t> and the DSC Materials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lvl="1" indent="0">
              <a:buNone/>
            </a:pPr>
            <a:r>
              <a:rPr lang="en-US" b="1" dirty="0" smtClean="0"/>
              <a:t>Reflect on </a:t>
            </a:r>
            <a:r>
              <a:rPr lang="en-US" b="1" dirty="0"/>
              <a:t>a</a:t>
            </a:r>
            <a:r>
              <a:rPr lang="en-US" b="1" dirty="0" smtClean="0"/>
              <a:t>ll that we have discussed today…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RtI</a:t>
            </a:r>
            <a:r>
              <a:rPr lang="en-US" dirty="0" smtClean="0"/>
              <a:t> &amp; PBIS 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Franklin Expectations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Social goals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Peter’s quote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Estrada’s quote </a:t>
            </a:r>
            <a:endParaRPr lang="en-US" dirty="0"/>
          </a:p>
          <a:p>
            <a:pPr marL="342900" lvl="1" indent="0">
              <a:buNone/>
            </a:pPr>
            <a:endParaRPr lang="en-US" sz="100" dirty="0"/>
          </a:p>
          <a:p>
            <a:pPr marL="342900" lvl="1" indent="0">
              <a:buNone/>
            </a:pPr>
            <a:r>
              <a:rPr lang="en-US" sz="2800" b="1" dirty="0" smtClean="0">
                <a:solidFill>
                  <a:srgbClr val="FF6600"/>
                </a:solidFill>
              </a:rPr>
              <a:t>Quick write:  </a:t>
            </a:r>
            <a:r>
              <a:rPr lang="en-US" sz="2800" dirty="0" smtClean="0">
                <a:solidFill>
                  <a:srgbClr val="FF6600"/>
                </a:solidFill>
              </a:rPr>
              <a:t>How can we intentionally teach the way the students learn and support our social expectations?  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0075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build="p" bldLvl="3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56032">
              <a:lnSpc>
                <a:spcPct val="90000"/>
              </a:lnSpc>
              <a:buClr>
                <a:schemeClr val="accent2"/>
              </a:buClr>
              <a:buFont typeface="Georgia"/>
              <a:buChar char="•"/>
              <a:defRPr/>
            </a:pPr>
            <a:r>
              <a:rPr lang="en-US" dirty="0" err="1"/>
              <a:t>RtI</a:t>
            </a:r>
            <a:r>
              <a:rPr lang="en-US" dirty="0"/>
              <a:t> Action Network: A program of National Center for Learning Disabilities - </a:t>
            </a:r>
            <a:r>
              <a:rPr lang="en-US" dirty="0">
                <a:hlinkClick r:id="rId3"/>
              </a:rPr>
              <a:t>http://www.rtinetwork.org</a:t>
            </a:r>
            <a:endParaRPr lang="en-US" dirty="0"/>
          </a:p>
          <a:p>
            <a:pPr marL="365760" indent="-256032">
              <a:lnSpc>
                <a:spcPct val="90000"/>
              </a:lnSpc>
              <a:buClr>
                <a:schemeClr val="accent2"/>
              </a:buClr>
              <a:buFont typeface="Georgia"/>
              <a:buChar char="•"/>
              <a:defRPr/>
            </a:pPr>
            <a:endParaRPr lang="en-US" sz="1100" dirty="0"/>
          </a:p>
          <a:p>
            <a:pPr marL="365760" indent="-256032">
              <a:lnSpc>
                <a:spcPct val="90000"/>
              </a:lnSpc>
              <a:buClr>
                <a:schemeClr val="accent2"/>
              </a:buClr>
              <a:buFont typeface="Georgia"/>
              <a:buChar char="•"/>
              <a:defRPr/>
            </a:pPr>
            <a:r>
              <a:rPr lang="en-US" dirty="0"/>
              <a:t>National Center on Response to Intervention - </a:t>
            </a:r>
            <a:r>
              <a:rPr lang="en-US" dirty="0">
                <a:hlinkClick r:id="rId4"/>
              </a:rPr>
              <a:t>http://www.rti4success.org</a:t>
            </a:r>
            <a:endParaRPr lang="en-US" dirty="0"/>
          </a:p>
          <a:p>
            <a:pPr marL="657860" lvl="1" indent="-256032">
              <a:lnSpc>
                <a:spcPct val="90000"/>
              </a:lnSpc>
              <a:spcAft>
                <a:spcPts val="0"/>
              </a:spcAft>
              <a:buFont typeface="Georgia"/>
              <a:buChar char="•"/>
              <a:defRPr/>
            </a:pPr>
            <a:r>
              <a:rPr lang="en-US" dirty="0"/>
              <a:t>Essential Components of </a:t>
            </a:r>
            <a:r>
              <a:rPr lang="en-US" dirty="0" err="1"/>
              <a:t>RtI</a:t>
            </a:r>
            <a:r>
              <a:rPr lang="en-US" dirty="0"/>
              <a:t>  - A Closer Look at Response to Intervention 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RtI</a:t>
            </a:r>
            <a:r>
              <a:rPr lang="en-US" dirty="0" smtClean="0"/>
              <a:t> Resources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637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46190"/>
            <a:ext cx="8229600" cy="1143000"/>
          </a:xfrm>
        </p:spPr>
        <p:txBody>
          <a:bodyPr/>
          <a:lstStyle/>
          <a:p>
            <a:r>
              <a:rPr lang="en-US" dirty="0" smtClean="0"/>
              <a:t>  Guiding Principles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2482850" y="2871788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905000" y="2819400"/>
            <a:ext cx="5638800" cy="798513"/>
            <a:chOff x="1200" y="1728"/>
            <a:chExt cx="3552" cy="503"/>
          </a:xfrm>
        </p:grpSpPr>
        <p:sp>
          <p:nvSpPr>
            <p:cNvPr id="25611" name="Rectangle 8"/>
            <p:cNvSpPr>
              <a:spLocks noChangeArrowheads="1"/>
            </p:cNvSpPr>
            <p:nvPr/>
          </p:nvSpPr>
          <p:spPr bwMode="auto">
            <a:xfrm>
              <a:off x="1584" y="2039"/>
              <a:ext cx="31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5612" name="Text Box 9"/>
            <p:cNvSpPr txBox="1">
              <a:spLocks noChangeArrowheads="1"/>
            </p:cNvSpPr>
            <p:nvPr/>
          </p:nvSpPr>
          <p:spPr bwMode="auto">
            <a:xfrm>
              <a:off x="1200" y="1728"/>
              <a:ext cx="4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 sz="1400" b="1">
                <a:latin typeface="Arial" charset="0"/>
              </a:endParaRPr>
            </a:p>
          </p:txBody>
        </p:sp>
      </p:grpSp>
      <p:sp>
        <p:nvSpPr>
          <p:cNvPr id="25606" name="Text Box 10"/>
          <p:cNvSpPr txBox="1">
            <a:spLocks noChangeArrowheads="1"/>
          </p:cNvSpPr>
          <p:nvPr/>
        </p:nvSpPr>
        <p:spPr bwMode="auto">
          <a:xfrm>
            <a:off x="647700" y="1674076"/>
            <a:ext cx="81915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93700" lvl="1" indent="-334963">
              <a:spcBef>
                <a:spcPct val="30000"/>
              </a:spcBef>
              <a:buClr>
                <a:srgbClr val="660066"/>
              </a:buClr>
              <a:buFont typeface="Times" charset="0"/>
              <a:buChar char="•"/>
            </a:pPr>
            <a:r>
              <a:rPr lang="en-US" sz="2600" dirty="0">
                <a:latin typeface="Candara"/>
                <a:cs typeface="Candara"/>
              </a:rPr>
              <a:t>Build on intrinsic motivation in learners.</a:t>
            </a:r>
          </a:p>
          <a:p>
            <a:pPr marL="393700" lvl="1" indent="-334963">
              <a:spcBef>
                <a:spcPct val="30000"/>
              </a:spcBef>
              <a:buClr>
                <a:srgbClr val="660066"/>
              </a:buClr>
              <a:buFont typeface="Times" charset="0"/>
              <a:buChar char="•"/>
            </a:pPr>
            <a:r>
              <a:rPr lang="en-US" sz="2600" dirty="0">
                <a:latin typeface="Candara"/>
                <a:cs typeface="Candara"/>
              </a:rPr>
              <a:t>Build an inclusive learning community.</a:t>
            </a:r>
          </a:p>
          <a:p>
            <a:pPr marL="393700" lvl="1" indent="-334963">
              <a:spcBef>
                <a:spcPct val="30000"/>
              </a:spcBef>
              <a:buClr>
                <a:srgbClr val="660066"/>
              </a:buClr>
              <a:buFont typeface="Times" charset="0"/>
              <a:buChar char="•"/>
            </a:pPr>
            <a:r>
              <a:rPr lang="en-US" sz="2600" b="1" dirty="0">
                <a:solidFill>
                  <a:srgbClr val="FF6600"/>
                </a:solidFill>
                <a:latin typeface="Candara"/>
                <a:cs typeface="Candara"/>
              </a:rPr>
              <a:t>Integrate academics with social and ethical learning</a:t>
            </a:r>
            <a:r>
              <a:rPr lang="en-US" sz="2600" b="1" dirty="0">
                <a:solidFill>
                  <a:srgbClr val="680BA9"/>
                </a:solidFill>
                <a:latin typeface="Candara"/>
                <a:cs typeface="Candara"/>
              </a:rPr>
              <a:t>.</a:t>
            </a:r>
          </a:p>
          <a:p>
            <a:pPr marL="393700" lvl="1" indent="-334963">
              <a:spcBef>
                <a:spcPct val="30000"/>
              </a:spcBef>
              <a:buClr>
                <a:srgbClr val="660066"/>
              </a:buClr>
              <a:buFont typeface="Times" charset="0"/>
              <a:buChar char="•"/>
            </a:pPr>
            <a:r>
              <a:rPr lang="en-US" sz="2600" dirty="0">
                <a:latin typeface="Candara"/>
                <a:cs typeface="Candara"/>
              </a:rPr>
              <a:t>Set up the learning situation so learners do the thinking. </a:t>
            </a:r>
          </a:p>
          <a:p>
            <a:pPr marL="393700" lvl="1" indent="-334963">
              <a:spcBef>
                <a:spcPct val="30000"/>
              </a:spcBef>
              <a:buClr>
                <a:srgbClr val="660066"/>
              </a:buClr>
              <a:buFont typeface="Times" charset="0"/>
              <a:buChar char="•"/>
            </a:pPr>
            <a:r>
              <a:rPr lang="en-US" sz="2600" dirty="0">
                <a:latin typeface="Candara"/>
                <a:cs typeface="Candara"/>
              </a:rPr>
              <a:t>Provide intellectual rigor and accessibility.</a:t>
            </a:r>
          </a:p>
          <a:p>
            <a:pPr marL="393700" lvl="1" indent="-334963">
              <a:spcBef>
                <a:spcPct val="30000"/>
              </a:spcBef>
              <a:buClr>
                <a:srgbClr val="660066"/>
              </a:buClr>
              <a:buFont typeface="Times" charset="0"/>
              <a:buChar char="•"/>
            </a:pPr>
            <a:r>
              <a:rPr lang="en-US" sz="2600" dirty="0">
                <a:latin typeface="Candara"/>
                <a:cs typeface="Candara"/>
              </a:rPr>
              <a:t>Advance teacher practice.</a:t>
            </a:r>
          </a:p>
          <a:p>
            <a:pPr marL="457200" indent="-457200">
              <a:buFont typeface="Arial" charset="0"/>
              <a:buNone/>
            </a:pPr>
            <a:endParaRPr lang="en-US" sz="2000" dirty="0">
              <a:solidFill>
                <a:srgbClr val="680BA9"/>
              </a:solidFill>
              <a:latin typeface="Arial" charset="0"/>
            </a:endParaRPr>
          </a:p>
          <a:p>
            <a:pPr marL="457200" indent="-457200">
              <a:lnSpc>
                <a:spcPct val="75000"/>
              </a:lnSpc>
              <a:buFont typeface="Arial" charset="0"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>
              <a:lnSpc>
                <a:spcPct val="75000"/>
              </a:lnSpc>
              <a:buFont typeface="Arial" charset="0"/>
              <a:buChar char="•"/>
            </a:pPr>
            <a:endParaRPr lang="en-US" sz="2000" b="1" dirty="0">
              <a:latin typeface="Arial" charset="0"/>
            </a:endParaRPr>
          </a:p>
          <a:p>
            <a:pPr marL="457200" indent="-457200">
              <a:lnSpc>
                <a:spcPct val="75000"/>
              </a:lnSpc>
              <a:buFont typeface="Arial" charset="0"/>
              <a:buChar char="•"/>
            </a:pPr>
            <a:endParaRPr lang="en-US" sz="1400" dirty="0">
              <a:latin typeface="Arial" charset="0"/>
            </a:endParaRPr>
          </a:p>
          <a:p>
            <a:pPr marL="457200" indent="-457200">
              <a:lnSpc>
                <a:spcPct val="75000"/>
              </a:lnSpc>
              <a:buFont typeface="Arial" charset="0"/>
              <a:buNone/>
            </a:pPr>
            <a:endParaRPr lang="en-US" sz="1400" dirty="0">
              <a:latin typeface="Arial" charset="0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8800" y="3352800"/>
            <a:ext cx="6553200" cy="815975"/>
            <a:chOff x="1200" y="1728"/>
            <a:chExt cx="3552" cy="496"/>
          </a:xfrm>
        </p:grpSpPr>
        <p:sp>
          <p:nvSpPr>
            <p:cNvPr id="25609" name="Rectangle 12"/>
            <p:cNvSpPr>
              <a:spLocks noChangeArrowheads="1"/>
            </p:cNvSpPr>
            <p:nvPr/>
          </p:nvSpPr>
          <p:spPr bwMode="auto">
            <a:xfrm>
              <a:off x="1584" y="2039"/>
              <a:ext cx="3168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5610" name="Text Box 13"/>
            <p:cNvSpPr txBox="1">
              <a:spLocks noChangeArrowheads="1"/>
            </p:cNvSpPr>
            <p:nvPr/>
          </p:nvSpPr>
          <p:spPr bwMode="auto">
            <a:xfrm>
              <a:off x="1200" y="1728"/>
              <a:ext cx="483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 sz="1400" b="1">
                <a:latin typeface="Arial" charset="0"/>
              </a:endParaRPr>
            </a:p>
          </p:txBody>
        </p:sp>
      </p:grpSp>
      <p:pic>
        <p:nvPicPr>
          <p:cNvPr id="25608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6944" y="4643552"/>
            <a:ext cx="3598863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this session…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 to discuss the behavior part of Response to Intervention and the social skills that are developed and explicitly taught in the DSC materials.</a:t>
            </a:r>
          </a:p>
          <a:p>
            <a:endParaRPr lang="en-US" sz="600" dirty="0"/>
          </a:p>
          <a:p>
            <a:r>
              <a:rPr lang="en-US" dirty="0" smtClean="0"/>
              <a:t>We will explore:</a:t>
            </a:r>
          </a:p>
          <a:p>
            <a:pPr marL="457200" indent="-457200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err="1" smtClean="0"/>
              <a:t>RtI</a:t>
            </a:r>
            <a:r>
              <a:rPr lang="en-US" dirty="0" smtClean="0"/>
              <a:t> from the Franklin perspective</a:t>
            </a:r>
          </a:p>
          <a:p>
            <a:pPr marL="457200" indent="-457200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PBIS</a:t>
            </a:r>
          </a:p>
          <a:p>
            <a:pPr marL="457200" indent="-457200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Social Skills Development – DSC Materials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59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What is </a:t>
            </a:r>
            <a:r>
              <a:rPr lang="en-US" sz="4000" dirty="0" err="1"/>
              <a:t>RtI</a:t>
            </a:r>
            <a:r>
              <a:rPr lang="en-US" sz="4000" dirty="0"/>
              <a:t>?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>
                <a:solidFill>
                  <a:srgbClr val="FF6600"/>
                </a:solidFill>
              </a:rPr>
              <a:t>National Center on </a:t>
            </a:r>
            <a:r>
              <a:rPr lang="en-US" b="1" dirty="0" smtClean="0">
                <a:solidFill>
                  <a:srgbClr val="FF6600"/>
                </a:solidFill>
              </a:rPr>
              <a:t>Response to Intervention</a:t>
            </a:r>
            <a:endParaRPr lang="en-US" b="1" dirty="0">
              <a:solidFill>
                <a:srgbClr val="FF6600"/>
              </a:solidFill>
            </a:endParaRPr>
          </a:p>
          <a:p>
            <a:pPr algn="ctr"/>
            <a:r>
              <a:rPr lang="en-US" sz="3294" dirty="0" smtClean="0"/>
              <a:t>Rigorous </a:t>
            </a:r>
            <a:r>
              <a:rPr lang="en-US" sz="3294" dirty="0"/>
              <a:t>implementation of RTI includes a combination of high quality, culturally and linguistically responsive instruction; assessment; and evidence-based intervention. </a:t>
            </a:r>
            <a:endParaRPr lang="en-US" sz="3294" dirty="0" smtClean="0"/>
          </a:p>
          <a:p>
            <a:pPr algn="ctr"/>
            <a:r>
              <a:rPr lang="en-US" sz="3294" dirty="0" smtClean="0"/>
              <a:t>RTI </a:t>
            </a:r>
            <a:r>
              <a:rPr lang="en-US" sz="3294" dirty="0"/>
              <a:t>implementation will contribute to more meaningful identification of learning and behavioral problems, improve instructional quality, provide all students with the best opportunities to succeed </a:t>
            </a:r>
            <a:r>
              <a:rPr lang="en-US" sz="3294" dirty="0" smtClean="0"/>
              <a:t>       in school.</a:t>
            </a:r>
          </a:p>
          <a:p>
            <a:pPr algn="ctr"/>
            <a:r>
              <a:rPr lang="en-US" dirty="0" smtClean="0">
                <a:solidFill>
                  <a:srgbClr val="FF6600"/>
                </a:solidFill>
              </a:rPr>
              <a:t>http</a:t>
            </a:r>
            <a:r>
              <a:rPr lang="en-US" dirty="0">
                <a:solidFill>
                  <a:srgbClr val="FF6600"/>
                </a:solidFill>
              </a:rPr>
              <a:t>://www.rti4success.org/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0987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Essential Components of </a:t>
            </a:r>
            <a:r>
              <a:rPr lang="en-US" dirty="0" err="1" smtClean="0"/>
              <a:t>RtI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52600" y="1524000"/>
            <a:ext cx="6019800" cy="4419600"/>
          </a:xfr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8632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A broad range of proactive, systematic, and individualized strategies for achieving important social and learning outcomes in safe and effective environments while preventing problem behavior with </a:t>
            </a:r>
            <a:r>
              <a:rPr lang="en-US" dirty="0" smtClean="0"/>
              <a:t>              all </a:t>
            </a:r>
            <a:r>
              <a:rPr lang="en-US" dirty="0"/>
              <a:t>students.  </a:t>
            </a:r>
            <a:endParaRPr lang="en-US" dirty="0" smtClean="0"/>
          </a:p>
          <a:p>
            <a:pPr algn="r"/>
            <a:r>
              <a:rPr lang="en-US" dirty="0" err="1" smtClean="0"/>
              <a:t>Sugai</a:t>
            </a:r>
            <a:r>
              <a:rPr lang="en-US" dirty="0"/>
              <a:t>, </a:t>
            </a:r>
            <a:r>
              <a:rPr lang="en-US" dirty="0" smtClean="0"/>
              <a:t>2007</a:t>
            </a:r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PBIS 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37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2"/>
          <p:cNvSpPr txBox="1">
            <a:spLocks noChangeArrowheads="1"/>
          </p:cNvSpPr>
          <p:nvPr/>
        </p:nvSpPr>
        <p:spPr bwMode="auto">
          <a:xfrm>
            <a:off x="3806825" y="2516188"/>
            <a:ext cx="5349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mic Sans MS" charset="0"/>
              </a:rPr>
              <a:t>1-5%</a:t>
            </a:r>
          </a:p>
        </p:txBody>
      </p:sp>
      <p:sp>
        <p:nvSpPr>
          <p:cNvPr id="20487" name="Text Box 3"/>
          <p:cNvSpPr txBox="1">
            <a:spLocks noChangeArrowheads="1"/>
          </p:cNvSpPr>
          <p:nvPr/>
        </p:nvSpPr>
        <p:spPr bwMode="auto">
          <a:xfrm>
            <a:off x="4873625" y="2516188"/>
            <a:ext cx="5349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mic Sans MS" charset="0"/>
              </a:rPr>
              <a:t>1-5%</a:t>
            </a:r>
          </a:p>
        </p:txBody>
      </p:sp>
      <p:sp>
        <p:nvSpPr>
          <p:cNvPr id="20488" name="Text Box 4"/>
          <p:cNvSpPr txBox="1">
            <a:spLocks noChangeArrowheads="1"/>
          </p:cNvSpPr>
          <p:nvPr/>
        </p:nvSpPr>
        <p:spPr bwMode="auto">
          <a:xfrm>
            <a:off x="3425825" y="3278188"/>
            <a:ext cx="6270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mic Sans MS" charset="0"/>
              </a:rPr>
              <a:t>5-10%</a:t>
            </a:r>
          </a:p>
        </p:txBody>
      </p:sp>
      <p:sp>
        <p:nvSpPr>
          <p:cNvPr id="20489" name="Text Box 5"/>
          <p:cNvSpPr txBox="1">
            <a:spLocks noChangeArrowheads="1"/>
          </p:cNvSpPr>
          <p:nvPr/>
        </p:nvSpPr>
        <p:spPr bwMode="auto">
          <a:xfrm>
            <a:off x="5102225" y="3278188"/>
            <a:ext cx="6270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mic Sans MS" charset="0"/>
              </a:rPr>
              <a:t>5-10%</a:t>
            </a:r>
          </a:p>
        </p:txBody>
      </p:sp>
      <p:sp>
        <p:nvSpPr>
          <p:cNvPr id="20490" name="Text Box 6"/>
          <p:cNvSpPr txBox="1">
            <a:spLocks noChangeArrowheads="1"/>
          </p:cNvSpPr>
          <p:nvPr/>
        </p:nvSpPr>
        <p:spPr bwMode="auto">
          <a:xfrm>
            <a:off x="2876550" y="4914900"/>
            <a:ext cx="7445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mic Sans MS" charset="0"/>
              </a:rPr>
              <a:t>80-90%</a:t>
            </a:r>
          </a:p>
        </p:txBody>
      </p:sp>
      <p:sp>
        <p:nvSpPr>
          <p:cNvPr id="20491" name="Text Box 7"/>
          <p:cNvSpPr txBox="1">
            <a:spLocks noChangeArrowheads="1"/>
          </p:cNvSpPr>
          <p:nvPr/>
        </p:nvSpPr>
        <p:spPr bwMode="auto">
          <a:xfrm>
            <a:off x="5635625" y="4954588"/>
            <a:ext cx="7445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mic Sans MS" charset="0"/>
              </a:rPr>
              <a:t>80-90%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81000" y="2301875"/>
            <a:ext cx="3429000" cy="822325"/>
            <a:chOff x="192" y="1297"/>
            <a:chExt cx="2112" cy="518"/>
          </a:xfrm>
        </p:grpSpPr>
        <p:sp>
          <p:nvSpPr>
            <p:cNvPr id="20512" name="Text Box 9"/>
            <p:cNvSpPr txBox="1">
              <a:spLocks noChangeArrowheads="1"/>
            </p:cNvSpPr>
            <p:nvPr/>
          </p:nvSpPr>
          <p:spPr bwMode="auto">
            <a:xfrm>
              <a:off x="192" y="1297"/>
              <a:ext cx="114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u="sng">
                  <a:latin typeface="Comic Sans MS" charset="0"/>
                </a:rPr>
                <a:t>Tertiary Interventions</a:t>
              </a:r>
              <a:endParaRPr lang="en-US" sz="1200" b="1">
                <a:latin typeface="Comic Sans MS" charset="0"/>
              </a:endParaRP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Individual Students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Assessment-based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High Intensity</a:t>
              </a:r>
            </a:p>
          </p:txBody>
        </p:sp>
        <p:sp>
          <p:nvSpPr>
            <p:cNvPr id="20513" name="Line 10"/>
            <p:cNvSpPr>
              <a:spLocks noChangeShapeType="1"/>
            </p:cNvSpPr>
            <p:nvPr/>
          </p:nvSpPr>
          <p:spPr bwMode="auto">
            <a:xfrm>
              <a:off x="1968" y="1536"/>
              <a:ext cx="336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481638" y="2363788"/>
            <a:ext cx="2955925" cy="822325"/>
            <a:chOff x="3455" y="1345"/>
            <a:chExt cx="1862" cy="518"/>
          </a:xfrm>
        </p:grpSpPr>
        <p:sp>
          <p:nvSpPr>
            <p:cNvPr id="20510" name="Line 12"/>
            <p:cNvSpPr>
              <a:spLocks noChangeShapeType="1"/>
            </p:cNvSpPr>
            <p:nvPr/>
          </p:nvSpPr>
          <p:spPr bwMode="auto">
            <a:xfrm rot="10779537">
              <a:off x="3455" y="1536"/>
              <a:ext cx="336" cy="1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1" name="Text Box 13"/>
            <p:cNvSpPr txBox="1">
              <a:spLocks noChangeArrowheads="1"/>
            </p:cNvSpPr>
            <p:nvPr/>
          </p:nvSpPr>
          <p:spPr bwMode="auto">
            <a:xfrm>
              <a:off x="3840" y="1345"/>
              <a:ext cx="147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u="sng">
                  <a:latin typeface="Comic Sans MS" charset="0"/>
                </a:rPr>
                <a:t>Tertiary Interventions</a:t>
              </a:r>
              <a:endParaRPr lang="en-US" sz="1200" b="1">
                <a:latin typeface="Comic Sans MS" charset="0"/>
              </a:endParaRP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Individual Students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Assessment-based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Intense, durable procedures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01625" y="3278188"/>
            <a:ext cx="2971800" cy="1552575"/>
            <a:chOff x="192" y="1921"/>
            <a:chExt cx="1872" cy="978"/>
          </a:xfrm>
        </p:grpSpPr>
        <p:sp>
          <p:nvSpPr>
            <p:cNvPr id="20508" name="Text Box 15"/>
            <p:cNvSpPr txBox="1">
              <a:spLocks noChangeArrowheads="1"/>
            </p:cNvSpPr>
            <p:nvPr/>
          </p:nvSpPr>
          <p:spPr bwMode="auto">
            <a:xfrm>
              <a:off x="192" y="1921"/>
              <a:ext cx="1364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u="sng">
                  <a:latin typeface="Comic Sans MS" charset="0"/>
                </a:rPr>
                <a:t>Secondary Interventions</a:t>
              </a:r>
              <a:endParaRPr lang="en-US" sz="1200" b="1">
                <a:latin typeface="Comic Sans MS" charset="0"/>
              </a:endParaRP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Some students (at-risk)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High efficiency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Rapid response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Small Group Interventions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 Some Individualizing</a:t>
              </a:r>
            </a:p>
            <a:p>
              <a:pPr>
                <a:buFontTx/>
                <a:buChar char="•"/>
              </a:pPr>
              <a:endParaRPr lang="en-US" sz="1200" b="1">
                <a:latin typeface="Comic Sans MS" charset="0"/>
              </a:endParaRPr>
            </a:p>
            <a:p>
              <a:endParaRPr lang="en-US" sz="1200">
                <a:latin typeface="Comic Sans MS" charset="0"/>
              </a:endParaRPr>
            </a:p>
          </p:txBody>
        </p:sp>
        <p:sp>
          <p:nvSpPr>
            <p:cNvPr id="20509" name="Line 16"/>
            <p:cNvSpPr>
              <a:spLocks noChangeShapeType="1"/>
            </p:cNvSpPr>
            <p:nvPr/>
          </p:nvSpPr>
          <p:spPr bwMode="auto">
            <a:xfrm>
              <a:off x="1728" y="2016"/>
              <a:ext cx="336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788025" y="3278188"/>
            <a:ext cx="3070225" cy="1370012"/>
            <a:chOff x="3648" y="1921"/>
            <a:chExt cx="1934" cy="863"/>
          </a:xfrm>
        </p:grpSpPr>
        <p:sp>
          <p:nvSpPr>
            <p:cNvPr id="20506" name="Text Box 18"/>
            <p:cNvSpPr txBox="1">
              <a:spLocks noChangeArrowheads="1"/>
            </p:cNvSpPr>
            <p:nvPr/>
          </p:nvSpPr>
          <p:spPr bwMode="auto">
            <a:xfrm>
              <a:off x="4176" y="1921"/>
              <a:ext cx="1406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u="sng">
                  <a:latin typeface="Comic Sans MS" charset="0"/>
                </a:rPr>
                <a:t>Secondary Interventions</a:t>
              </a:r>
              <a:endParaRPr lang="en-US" sz="1200" b="1">
                <a:latin typeface="Comic Sans MS" charset="0"/>
              </a:endParaRP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Some students (at-risk)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High efficiency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Rapid response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 Small Group Interventions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 Some Individualizing</a:t>
              </a:r>
            </a:p>
            <a:p>
              <a:endParaRPr lang="en-US" sz="1200" b="1">
                <a:latin typeface="Comic Sans MS" charset="0"/>
              </a:endParaRPr>
            </a:p>
          </p:txBody>
        </p:sp>
        <p:sp>
          <p:nvSpPr>
            <p:cNvPr id="20507" name="Line 19"/>
            <p:cNvSpPr>
              <a:spLocks noChangeShapeType="1"/>
            </p:cNvSpPr>
            <p:nvPr/>
          </p:nvSpPr>
          <p:spPr bwMode="auto">
            <a:xfrm rot="10739161">
              <a:off x="3648" y="2016"/>
              <a:ext cx="336" cy="1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25425" y="4878388"/>
            <a:ext cx="2514600" cy="639762"/>
            <a:chOff x="144" y="2929"/>
            <a:chExt cx="1584" cy="403"/>
          </a:xfrm>
        </p:grpSpPr>
        <p:sp>
          <p:nvSpPr>
            <p:cNvPr id="20504" name="Text Box 21"/>
            <p:cNvSpPr txBox="1">
              <a:spLocks noChangeArrowheads="1"/>
            </p:cNvSpPr>
            <p:nvPr/>
          </p:nvSpPr>
          <p:spPr bwMode="auto">
            <a:xfrm>
              <a:off x="144" y="2929"/>
              <a:ext cx="1196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u="sng">
                  <a:latin typeface="Comic Sans MS" charset="0"/>
                </a:rPr>
                <a:t>Universal Interventions</a:t>
              </a:r>
              <a:endParaRPr lang="en-US" sz="1200" b="1">
                <a:latin typeface="Comic Sans MS" charset="0"/>
              </a:endParaRP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All students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Preventive,  proactive</a:t>
              </a:r>
            </a:p>
          </p:txBody>
        </p:sp>
        <p:sp>
          <p:nvSpPr>
            <p:cNvPr id="20505" name="Line 22"/>
            <p:cNvSpPr>
              <a:spLocks noChangeShapeType="1"/>
            </p:cNvSpPr>
            <p:nvPr/>
          </p:nvSpPr>
          <p:spPr bwMode="auto">
            <a:xfrm>
              <a:off x="1392" y="3024"/>
              <a:ext cx="336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6302375" y="4876800"/>
            <a:ext cx="2838450" cy="639763"/>
            <a:chOff x="4032" y="2929"/>
            <a:chExt cx="1788" cy="403"/>
          </a:xfrm>
        </p:grpSpPr>
        <p:sp>
          <p:nvSpPr>
            <p:cNvPr id="20502" name="Text Box 24"/>
            <p:cNvSpPr txBox="1">
              <a:spLocks noChangeArrowheads="1"/>
            </p:cNvSpPr>
            <p:nvPr/>
          </p:nvSpPr>
          <p:spPr bwMode="auto">
            <a:xfrm>
              <a:off x="4512" y="2929"/>
              <a:ext cx="130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u="sng">
                  <a:latin typeface="Comic Sans MS" charset="0"/>
                </a:rPr>
                <a:t>Universal Interventions</a:t>
              </a:r>
              <a:endParaRPr lang="en-US" sz="1200" b="1">
                <a:latin typeface="Comic Sans MS" charset="0"/>
              </a:endParaRP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All settings, all students</a:t>
              </a:r>
            </a:p>
            <a:p>
              <a:pPr>
                <a:buFontTx/>
                <a:buChar char="•"/>
              </a:pPr>
              <a:r>
                <a:rPr lang="en-US" sz="1200" b="1">
                  <a:latin typeface="Comic Sans MS" charset="0"/>
                </a:rPr>
                <a:t>Preventive,  proactive</a:t>
              </a:r>
            </a:p>
          </p:txBody>
        </p:sp>
        <p:sp>
          <p:nvSpPr>
            <p:cNvPr id="20503" name="Line 25"/>
            <p:cNvSpPr>
              <a:spLocks noChangeShapeType="1"/>
            </p:cNvSpPr>
            <p:nvPr/>
          </p:nvSpPr>
          <p:spPr bwMode="auto">
            <a:xfrm rot="10779294">
              <a:off x="4032" y="3024"/>
              <a:ext cx="336" cy="1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200400" y="2286000"/>
          <a:ext cx="1295400" cy="4267200"/>
        </p:xfrm>
        <a:graphic>
          <a:graphicData uri="http://schemas.openxmlformats.org/presentationml/2006/ole">
            <p:oleObj spid="_x0000_s1040" name="Drawing" r:id="rId4" imgW="1295280" imgH="4410000" progId="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568825" y="2286000"/>
          <a:ext cx="1285875" cy="4267200"/>
        </p:xfrm>
        <a:graphic>
          <a:graphicData uri="http://schemas.openxmlformats.org/presentationml/2006/ole">
            <p:oleObj spid="_x0000_s1041" name="Drawing" r:id="rId5" imgW="1285920" imgH="4410000" progId="">
              <p:embed/>
            </p:oleObj>
          </a:graphicData>
        </a:graphic>
      </p:graphicFrame>
      <p:sp>
        <p:nvSpPr>
          <p:cNvPr id="20498" name="Rectangle 28"/>
          <p:cNvSpPr>
            <a:spLocks noChangeArrowheads="1"/>
          </p:cNvSpPr>
          <p:nvPr/>
        </p:nvSpPr>
        <p:spPr bwMode="auto">
          <a:xfrm>
            <a:off x="301625" y="990600"/>
            <a:ext cx="8749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600" b="1" dirty="0">
                <a:solidFill>
                  <a:srgbClr val="680BA9"/>
                </a:solidFill>
                <a:latin typeface="+mj-lt"/>
              </a:rPr>
              <a:t>Designing School-Wide Systems for Student Success</a:t>
            </a:r>
            <a:br>
              <a:rPr lang="en-US" sz="2600" b="1" dirty="0">
                <a:solidFill>
                  <a:srgbClr val="680BA9"/>
                </a:solidFill>
                <a:latin typeface="+mj-lt"/>
              </a:rPr>
            </a:br>
            <a:r>
              <a:rPr lang="en-US" sz="2600" b="1" dirty="0">
                <a:solidFill>
                  <a:srgbClr val="680BA9"/>
                </a:solidFill>
                <a:latin typeface="+mj-lt"/>
              </a:rPr>
              <a:t>A</a:t>
            </a:r>
            <a:r>
              <a:rPr lang="en-US" sz="26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600" b="1" dirty="0">
                <a:solidFill>
                  <a:srgbClr val="FF6600"/>
                </a:solidFill>
                <a:latin typeface="+mj-lt"/>
              </a:rPr>
              <a:t>Response to Intervention </a:t>
            </a:r>
            <a:r>
              <a:rPr lang="en-US" sz="2600" b="1" dirty="0">
                <a:solidFill>
                  <a:srgbClr val="680BA9"/>
                </a:solidFill>
                <a:latin typeface="+mj-lt"/>
              </a:rPr>
              <a:t>Model</a:t>
            </a:r>
          </a:p>
        </p:txBody>
      </p:sp>
      <p:sp>
        <p:nvSpPr>
          <p:cNvPr id="20499" name="Text Box 29"/>
          <p:cNvSpPr txBox="1">
            <a:spLocks noChangeArrowheads="1"/>
          </p:cNvSpPr>
          <p:nvPr/>
        </p:nvSpPr>
        <p:spPr bwMode="auto">
          <a:xfrm>
            <a:off x="457200" y="1905000"/>
            <a:ext cx="296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b="1"/>
              <a:t>Academic Systems</a:t>
            </a:r>
          </a:p>
        </p:txBody>
      </p:sp>
      <p:sp>
        <p:nvSpPr>
          <p:cNvPr id="20500" name="Text Box 30"/>
          <p:cNvSpPr txBox="1">
            <a:spLocks noChangeArrowheads="1"/>
          </p:cNvSpPr>
          <p:nvPr/>
        </p:nvSpPr>
        <p:spPr bwMode="auto">
          <a:xfrm>
            <a:off x="5410200" y="1905000"/>
            <a:ext cx="3081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b="1"/>
              <a:t>Behavioral Systems</a:t>
            </a:r>
          </a:p>
        </p:txBody>
      </p:sp>
      <p:sp>
        <p:nvSpPr>
          <p:cNvPr id="20501" name="Rectangle 31"/>
          <p:cNvSpPr>
            <a:spLocks noChangeArrowheads="1"/>
          </p:cNvSpPr>
          <p:nvPr/>
        </p:nvSpPr>
        <p:spPr bwMode="auto">
          <a:xfrm>
            <a:off x="6092826" y="5791200"/>
            <a:ext cx="29578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000" dirty="0"/>
              <a:t>Adapted from “What is </a:t>
            </a:r>
            <a:r>
              <a:rPr lang="en-US" sz="1000" dirty="0" smtClean="0"/>
              <a:t>school-wide </a:t>
            </a:r>
            <a:r>
              <a:rPr lang="en-US" sz="1000" dirty="0"/>
              <a:t>PBS?” OSEP</a:t>
            </a:r>
          </a:p>
          <a:p>
            <a:pPr eaLnBrk="1" hangingPunct="1"/>
            <a:r>
              <a:rPr lang="en-US" sz="1000" dirty="0"/>
              <a:t>Technical assistance on positive behavioral</a:t>
            </a:r>
          </a:p>
          <a:p>
            <a:pPr eaLnBrk="1" hangingPunct="1"/>
            <a:r>
              <a:rPr lang="en-US" sz="1000" dirty="0"/>
              <a:t>Interventions and supports</a:t>
            </a:r>
            <a:r>
              <a:rPr lang="en-US" sz="1000" dirty="0" smtClean="0"/>
              <a:t>.  Accessed </a:t>
            </a:r>
            <a:r>
              <a:rPr lang="en-US" sz="1000" dirty="0"/>
              <a:t>at </a:t>
            </a:r>
          </a:p>
          <a:p>
            <a:pPr eaLnBrk="1" hangingPunct="1"/>
            <a:r>
              <a:rPr lang="en-US" sz="1000" dirty="0"/>
              <a:t>http://www.pbis.org/schoolwide.htm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73839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How does it relate to PBIS?</a:t>
            </a:r>
          </a:p>
          <a:p>
            <a:pPr lvl="1"/>
            <a:r>
              <a:rPr lang="en-US" sz="2800" dirty="0"/>
              <a:t>Social skills-taught and reinforced</a:t>
            </a:r>
          </a:p>
          <a:p>
            <a:pPr lvl="1"/>
            <a:r>
              <a:rPr lang="en-US" sz="2800" dirty="0"/>
              <a:t>Connects to school-wide expectations</a:t>
            </a:r>
          </a:p>
          <a:p>
            <a:pPr lvl="1"/>
            <a:r>
              <a:rPr lang="en-US" sz="2800" dirty="0"/>
              <a:t>Focus on what we want to see</a:t>
            </a:r>
          </a:p>
          <a:p>
            <a:r>
              <a:rPr lang="en-US" b="1" dirty="0"/>
              <a:t>What does it look like in action?</a:t>
            </a:r>
          </a:p>
          <a:p>
            <a:pPr lvl="1"/>
            <a:r>
              <a:rPr lang="en-US" sz="2800" dirty="0"/>
              <a:t>Where do you see the connection in this </a:t>
            </a:r>
            <a:r>
              <a:rPr lang="en-US" sz="2800" dirty="0" smtClean="0"/>
              <a:t>lesson?</a:t>
            </a:r>
            <a:endParaRPr lang="en-US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PBIS and MM/BAW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945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Custom 1">
      <a:dk1>
        <a:srgbClr val="262626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MISC0020_PD_template_opt4[1].potx</Template>
  <TotalTime>24787</TotalTime>
  <Words>1794</Words>
  <Application>Microsoft Macintosh PowerPoint</Application>
  <PresentationFormat>On-screen Show (4:3)</PresentationFormat>
  <Paragraphs>287</Paragraphs>
  <Slides>26</Slides>
  <Notes>24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Advantage</vt:lpstr>
      <vt:lpstr>Drawing</vt:lpstr>
      <vt:lpstr>K-6 Literacy Academy </vt:lpstr>
      <vt:lpstr>The DSC Mission</vt:lpstr>
      <vt:lpstr>  Guiding Principles</vt:lpstr>
      <vt:lpstr>Goals for this session…</vt:lpstr>
      <vt:lpstr>What is RtI? </vt:lpstr>
      <vt:lpstr>The Essential Components of RtI </vt:lpstr>
      <vt:lpstr>PBIS </vt:lpstr>
      <vt:lpstr>Slide 8</vt:lpstr>
      <vt:lpstr>PBIS and MM/BAW</vt:lpstr>
      <vt:lpstr>Slide 10</vt:lpstr>
      <vt:lpstr>How do we know lessons are working?</vt:lpstr>
      <vt:lpstr>We know lessons are working when . . . </vt:lpstr>
      <vt:lpstr>Slide 13</vt:lpstr>
      <vt:lpstr>Jigsaw  </vt:lpstr>
      <vt:lpstr>Social Goals Discussion</vt:lpstr>
      <vt:lpstr>Social Goals and the DSC Materials  </vt:lpstr>
      <vt:lpstr>With your group… </vt:lpstr>
      <vt:lpstr> Additional Examples of Social Goals  </vt:lpstr>
      <vt:lpstr>Question! </vt:lpstr>
      <vt:lpstr>Social Skills Assessment</vt:lpstr>
      <vt:lpstr>We know lessons are working when . . . </vt:lpstr>
      <vt:lpstr>Slide 22</vt:lpstr>
      <vt:lpstr>INTENTIONALITY</vt:lpstr>
      <vt:lpstr>In order to make that difference…</vt:lpstr>
      <vt:lpstr>RtI and the DSC Materials </vt:lpstr>
      <vt:lpstr>RtI Resources</vt:lpstr>
    </vt:vector>
  </TitlesOfParts>
  <Company>DSC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Berman</dc:creator>
  <cp:lastModifiedBy>DSC</cp:lastModifiedBy>
  <cp:revision>385</cp:revision>
  <cp:lastPrinted>2011-06-10T18:57:41Z</cp:lastPrinted>
  <dcterms:created xsi:type="dcterms:W3CDTF">2011-06-14T01:18:08Z</dcterms:created>
  <dcterms:modified xsi:type="dcterms:W3CDTF">2011-06-14T01:20:53Z</dcterms:modified>
</cp:coreProperties>
</file>